
<file path=[Content_Types].xml><?xml version="1.0" encoding="utf-8"?>
<Types xmlns="http://schemas.openxmlformats.org/package/2006/content-types">
  <Default Extension="glb" ContentType="model/gltf.binary"/>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 id="273" r:id="rId12"/>
    <p:sldId id="274" r:id="rId13"/>
    <p:sldId id="275" r:id="rId14"/>
    <p:sldId id="279" r:id="rId15"/>
    <p:sldId id="276" r:id="rId16"/>
    <p:sldId id="277" r:id="rId17"/>
    <p:sldId id="278" r:id="rId18"/>
    <p:sldId id="288" r:id="rId19"/>
    <p:sldId id="281" r:id="rId20"/>
    <p:sldId id="282" r:id="rId21"/>
    <p:sldId id="285" r:id="rId22"/>
    <p:sldId id="283" r:id="rId23"/>
    <p:sldId id="286" r:id="rId24"/>
    <p:sldId id="284" r:id="rId25"/>
    <p:sldId id="272" r:id="rId26"/>
    <p:sldId id="268" r:id="rId27"/>
    <p:sldId id="266" r:id="rId28"/>
    <p:sldId id="269" r:id="rId29"/>
    <p:sldId id="267" r:id="rId30"/>
    <p:sldId id="270" r:id="rId31"/>
    <p:sldId id="280" r:id="rId32"/>
    <p:sldId id="289" r:id="rId33"/>
    <p:sldId id="290" r:id="rId34"/>
    <p:sldId id="291" r:id="rId35"/>
    <p:sldId id="292" r:id="rId36"/>
    <p:sldId id="293" r:id="rId37"/>
    <p:sldId id="294" r:id="rId38"/>
    <p:sldId id="295" r:id="rId39"/>
    <p:sldId id="29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D37"/>
    <a:srgbClr val="F96D00"/>
    <a:srgbClr val="D3D3D3"/>
    <a:srgbClr val="F2F2F2"/>
    <a:srgbClr val="232832"/>
    <a:srgbClr val="FFB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00" autoAdjust="0"/>
    <p:restoredTop sz="96323" autoAdjust="0"/>
  </p:normalViewPr>
  <p:slideViewPr>
    <p:cSldViewPr snapToGrid="0">
      <p:cViewPr>
        <p:scale>
          <a:sx n="66" d="100"/>
          <a:sy n="66" d="100"/>
        </p:scale>
        <p:origin x="2106" y="9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AF1F-1862-4F9F-B2B2-14DFD9E0D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4DAEE-FFE6-4B91-A030-DA7D754C2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3B126-DFE5-4010-8C29-26024F3A173C}"/>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B49EEB2-C0E8-4F51-93C5-40039E01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EE75A-24E6-4B97-8F25-DAA77D37EB0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9754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C1E97-3490-4C90-A528-D08E60209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47898-0EBA-4A38-90D3-1C2A517CD6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D8DA4-F994-4B7A-B30B-ADC2CB3EBEAB}"/>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C88A6159-1CB2-4C59-A05A-48ED00F38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48B6A-C26C-411B-AEAD-6976C87A417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1168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45D26-7F25-4D9A-818A-E65F8F32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1B8EE-C871-44B8-BF29-538618F903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4936-0FD3-4DDF-B0AC-DA6CE085EC1D}"/>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35B4D67-97B7-40D7-B61A-85FB64136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314A5-9DE2-4368-B115-CE320CB9A46B}"/>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578481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F9C3-203E-4844-8392-BC76A4828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A01E5-43A6-459A-A3BD-AF82ECA461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886A7-4EBA-4DF9-826B-42D00CB81125}"/>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28F2D9BD-B860-4B7D-992D-221869D801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4FC4F-82B3-4888-82D6-9D856FC908F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70581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45BE-EE02-4F75-BCD8-A21F55C50B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9659C6-9958-49BE-8B83-70A3024C51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48408-B934-4002-A9AC-83D223B5A03C}"/>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1C3F87EB-4F86-49B3-9F3F-3F92F0C7C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FFDA-4B3B-4218-9ECF-D545C8845246}"/>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7655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8FED3-E06C-4B04-9E61-9FDF09296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9C6BB-D1EC-43E4-BFD4-C18A053EB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00995-5024-4D05-84FC-0E13CC88F2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DBC15-9C0C-4338-9673-6D3AC241E9F3}"/>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23628B4C-DB0A-4277-80C0-A223B92D4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D2ED1-215D-4A61-A89E-8EBF5FEBD9E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872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749-0961-4E76-B16C-2559DD0EF2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2076CF-6A74-4974-97A1-3608561AA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DA8A2-852A-4F2B-961A-60B3BC6078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8C690B-6BE1-4F67-A549-493CEE202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573CBF-9FFE-4047-BE02-A18B40DC6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01AD-702A-4857-AD1E-C410C6C4D6B7}"/>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8" name="Footer Placeholder 7">
            <a:extLst>
              <a:ext uri="{FF2B5EF4-FFF2-40B4-BE49-F238E27FC236}">
                <a16:creationId xmlns:a16="http://schemas.microsoft.com/office/drawing/2014/main" id="{237EEE68-4436-485B-88C5-A082BCAE37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CF0E7-E486-4ABB-AC03-2F5975EEF1FD}"/>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45630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E884-70FD-43BF-AB78-5F14F4E0A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1861C-4A49-405F-B9E7-48A5A3A1290E}"/>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4" name="Footer Placeholder 3">
            <a:extLst>
              <a:ext uri="{FF2B5EF4-FFF2-40B4-BE49-F238E27FC236}">
                <a16:creationId xmlns:a16="http://schemas.microsoft.com/office/drawing/2014/main" id="{CDFC425E-9822-41E8-AB9A-442AD054F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92863-6E58-42EB-9FDC-09800C4FE464}"/>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83158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F5829-1B50-4E35-A571-EDCB08950917}"/>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3" name="Footer Placeholder 2">
            <a:extLst>
              <a:ext uri="{FF2B5EF4-FFF2-40B4-BE49-F238E27FC236}">
                <a16:creationId xmlns:a16="http://schemas.microsoft.com/office/drawing/2014/main" id="{95D683A2-F0AE-4FC3-B975-94A7A7C6F4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39B496-4208-4FB2-91EC-576D2203EA5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406014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C1E32-4D26-43F1-B9FE-823A324C6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1CF856-0CEF-4AC5-BDC9-3B4BBB5B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50928-7A0B-48A7-B6DB-59C5B7F98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DB4D0-0C8A-420D-A9D7-A84160884AC5}"/>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4D538960-48A8-4294-A488-FB09860E93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E92BB-4524-427F-A6F5-BF46103F1E85}"/>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388514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28A9-4C49-4A57-BE81-D1B802C85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FBADBF-D25F-4496-B9E0-5BC25F262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D9D84E-5AFA-413C-B535-2D351B7CE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61B50-8056-4D96-98FB-FBEEB49D1958}"/>
              </a:ext>
            </a:extLst>
          </p:cNvPr>
          <p:cNvSpPr>
            <a:spLocks noGrp="1"/>
          </p:cNvSpPr>
          <p:nvPr>
            <p:ph type="dt" sz="half" idx="10"/>
          </p:nvPr>
        </p:nvSpPr>
        <p:spPr/>
        <p:txBody>
          <a:bodyPr/>
          <a:lstStyle/>
          <a:p>
            <a:fld id="{39DBBC49-C625-4482-9F79-3973F6953C5F}" type="datetimeFigureOut">
              <a:rPr lang="en-US" smtClean="0"/>
              <a:t>3/27/2024</a:t>
            </a:fld>
            <a:endParaRPr lang="en-US"/>
          </a:p>
        </p:txBody>
      </p:sp>
      <p:sp>
        <p:nvSpPr>
          <p:cNvPr id="6" name="Footer Placeholder 5">
            <a:extLst>
              <a:ext uri="{FF2B5EF4-FFF2-40B4-BE49-F238E27FC236}">
                <a16:creationId xmlns:a16="http://schemas.microsoft.com/office/drawing/2014/main" id="{2072BE2A-C359-49B5-9429-0041983E0C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E5500-639C-4985-A727-AA283453325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726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4847F6-973F-4572-9412-BEA9DC1A1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DB94D-B984-45E6-B951-862D484107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36BDDC-3814-4BED-94B7-2E13DB300F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BBC49-C625-4482-9F79-3973F6953C5F}" type="datetimeFigureOut">
              <a:rPr lang="en-US" smtClean="0"/>
              <a:t>3/27/2024</a:t>
            </a:fld>
            <a:endParaRPr lang="en-US"/>
          </a:p>
        </p:txBody>
      </p:sp>
      <p:sp>
        <p:nvSpPr>
          <p:cNvPr id="5" name="Footer Placeholder 4">
            <a:extLst>
              <a:ext uri="{FF2B5EF4-FFF2-40B4-BE49-F238E27FC236}">
                <a16:creationId xmlns:a16="http://schemas.microsoft.com/office/drawing/2014/main" id="{846D3083-38F7-4306-93A5-26B64ADA12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484FCC-32EC-4696-BFC0-19695EF6D0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42AD81-8C6D-44B2-B9C7-47F61C323205}" type="slidenum">
              <a:rPr lang="en-US" smtClean="0"/>
              <a:t>‹#›</a:t>
            </a:fld>
            <a:endParaRPr lang="en-US"/>
          </a:p>
        </p:txBody>
      </p:sp>
    </p:spTree>
    <p:extLst>
      <p:ext uri="{BB962C8B-B14F-4D97-AF65-F5344CB8AC3E}">
        <p14:creationId xmlns:p14="http://schemas.microsoft.com/office/powerpoint/2010/main" val="50279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4.wdp"/></Relationships>
</file>

<file path=ppt/slides/_rels/slide24.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0.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19.png"/><Relationship Id="rId4" Type="http://schemas.openxmlformats.org/officeDocument/2006/relationships/image" Target="../media/image16.png"/><Relationship Id="rId9" Type="http://schemas.microsoft.com/office/2007/relationships/hdphoto" Target="../media/hdphoto2.wdp"/></Relationships>
</file>

<file path=ppt/slides/_rels/slide25.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2.png"/><Relationship Id="rId5" Type="http://schemas.openxmlformats.org/officeDocument/2006/relationships/image" Target="../media/image21.jp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17/06/relationships/model3d" Target="../media/model3d2.glb"/><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2.glb"/><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12.png"/><Relationship Id="rId4" Type="http://schemas.microsoft.com/office/2017/06/relationships/model3d" Target="../media/model3d2.glb"/></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3924214464"/>
                  </p:ext>
                </p:extLst>
              </p:nvPr>
            </p:nvGraphicFramePr>
            <p:xfrm>
              <a:off x="3495469" y="7396019"/>
              <a:ext cx="5331443" cy="8282778"/>
            </p:xfrm>
            <a:graphic>
              <a:graphicData uri="http://schemas.microsoft.com/office/drawing/2017/model3d">
                <am3d:model3d r:embed="rId3">
                  <am3d:spPr>
                    <a:xfrm>
                      <a:off x="0" y="0"/>
                      <a:ext cx="5331443" cy="8282778"/>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556067" ay="130900" az="-10790703"/>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495469" y="7396019"/>
                <a:ext cx="5331443" cy="8282778"/>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Tree>
    <p:extLst>
      <p:ext uri="{BB962C8B-B14F-4D97-AF65-F5344CB8AC3E}">
        <p14:creationId xmlns:p14="http://schemas.microsoft.com/office/powerpoint/2010/main" val="2192679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2262922675"/>
                  </p:ext>
                </p:extLst>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712322565"/>
                  </p:ext>
                </p:extLst>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807453"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9" name="Oval 18">
            <a:extLst>
              <a:ext uri="{FF2B5EF4-FFF2-40B4-BE49-F238E27FC236}">
                <a16:creationId xmlns:a16="http://schemas.microsoft.com/office/drawing/2014/main" id="{05209E7C-DD6E-4F8B-83E6-997A41C4B063}"/>
              </a:ext>
            </a:extLst>
          </p:cNvPr>
          <p:cNvSpPr/>
          <p:nvPr/>
        </p:nvSpPr>
        <p:spPr>
          <a:xfrm>
            <a:off x="114721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2720613"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4294007"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5867401"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901418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744079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058758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33760136-AD48-4B7D-85EF-D87A47528D68}"/>
              </a:ext>
            </a:extLst>
          </p:cNvPr>
          <p:cNvCxnSpPr>
            <a:cxnSpLocks/>
          </p:cNvCxnSpPr>
          <p:nvPr/>
        </p:nvCxnSpPr>
        <p:spPr>
          <a:xfrm>
            <a:off x="-1282702" y="4150154"/>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602DAEB-5A8C-4E91-AB50-EF08ADD820C4}"/>
              </a:ext>
            </a:extLst>
          </p:cNvPr>
          <p:cNvSpPr txBox="1"/>
          <p:nvPr/>
        </p:nvSpPr>
        <p:spPr>
          <a:xfrm>
            <a:off x="688861" y="2943653"/>
            <a:ext cx="1457450"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p>
        </p:txBody>
      </p:sp>
      <p:sp>
        <p:nvSpPr>
          <p:cNvPr id="36" name="TextBox 35">
            <a:extLst>
              <a:ext uri="{FF2B5EF4-FFF2-40B4-BE49-F238E27FC236}">
                <a16:creationId xmlns:a16="http://schemas.microsoft.com/office/drawing/2014/main" id="{95D7A33C-27BC-418C-AD79-29C5604695FF}"/>
              </a:ext>
            </a:extLst>
          </p:cNvPr>
          <p:cNvSpPr txBox="1"/>
          <p:nvPr/>
        </p:nvSpPr>
        <p:spPr>
          <a:xfrm>
            <a:off x="2480976" y="4845336"/>
            <a:ext cx="93647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7" name="TextBox 36">
            <a:extLst>
              <a:ext uri="{FF2B5EF4-FFF2-40B4-BE49-F238E27FC236}">
                <a16:creationId xmlns:a16="http://schemas.microsoft.com/office/drawing/2014/main" id="{47E84C76-CE3E-420E-8921-BA062C0FBD58}"/>
              </a:ext>
            </a:extLst>
          </p:cNvPr>
          <p:cNvSpPr txBox="1"/>
          <p:nvPr/>
        </p:nvSpPr>
        <p:spPr>
          <a:xfrm>
            <a:off x="3818737" y="2943653"/>
            <a:ext cx="1527983"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9" name="TextBox 38">
            <a:extLst>
              <a:ext uri="{FF2B5EF4-FFF2-40B4-BE49-F238E27FC236}">
                <a16:creationId xmlns:a16="http://schemas.microsoft.com/office/drawing/2014/main" id="{DF816C0B-48B6-4CE0-9521-E22B4F9808CA}"/>
              </a:ext>
            </a:extLst>
          </p:cNvPr>
          <p:cNvSpPr txBox="1"/>
          <p:nvPr/>
        </p:nvSpPr>
        <p:spPr>
          <a:xfrm>
            <a:off x="5467745" y="4839382"/>
            <a:ext cx="114486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40" name="TextBox 39">
            <a:extLst>
              <a:ext uri="{FF2B5EF4-FFF2-40B4-BE49-F238E27FC236}">
                <a16:creationId xmlns:a16="http://schemas.microsoft.com/office/drawing/2014/main" id="{EE425346-464C-4FAC-8AE5-79AF2C3BEE78}"/>
              </a:ext>
            </a:extLst>
          </p:cNvPr>
          <p:cNvSpPr txBox="1"/>
          <p:nvPr/>
        </p:nvSpPr>
        <p:spPr>
          <a:xfrm>
            <a:off x="6660947" y="2941765"/>
            <a:ext cx="2016899"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41" name="TextBox 40">
            <a:extLst>
              <a:ext uri="{FF2B5EF4-FFF2-40B4-BE49-F238E27FC236}">
                <a16:creationId xmlns:a16="http://schemas.microsoft.com/office/drawing/2014/main" id="{288BFBAC-75F8-4B19-9B0A-5919A625E435}"/>
              </a:ext>
            </a:extLst>
          </p:cNvPr>
          <p:cNvSpPr txBox="1"/>
          <p:nvPr/>
        </p:nvSpPr>
        <p:spPr>
          <a:xfrm>
            <a:off x="7897710" y="4839382"/>
            <a:ext cx="269016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42" name="TextBox 41">
            <a:extLst>
              <a:ext uri="{FF2B5EF4-FFF2-40B4-BE49-F238E27FC236}">
                <a16:creationId xmlns:a16="http://schemas.microsoft.com/office/drawing/2014/main" id="{9440EF3D-ED35-47F7-BEE7-31B45A5568A7}"/>
              </a:ext>
            </a:extLst>
          </p:cNvPr>
          <p:cNvSpPr txBox="1"/>
          <p:nvPr/>
        </p:nvSpPr>
        <p:spPr>
          <a:xfrm>
            <a:off x="9971149" y="2941765"/>
            <a:ext cx="160653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357C079-42F3-474E-AB28-AB43133886F1}"/>
              </a:ext>
            </a:extLst>
          </p:cNvPr>
          <p:cNvCxnSpPr/>
          <p:nvPr/>
        </p:nvCxnSpPr>
        <p:spPr>
          <a:xfrm>
            <a:off x="1371004" y="33655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3C2C67-44ED-4550-A6E5-4947DFDD8062}"/>
              </a:ext>
            </a:extLst>
          </p:cNvPr>
          <p:cNvCxnSpPr/>
          <p:nvPr/>
        </p:nvCxnSpPr>
        <p:spPr>
          <a:xfrm>
            <a:off x="2949212" y="414294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B94569-C247-4BE6-A040-59DD8CDDAB89}"/>
              </a:ext>
            </a:extLst>
          </p:cNvPr>
          <p:cNvCxnSpPr/>
          <p:nvPr/>
        </p:nvCxnSpPr>
        <p:spPr>
          <a:xfrm>
            <a:off x="4522606"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13BCD50-F696-4402-B02B-EFBE860CC528}"/>
              </a:ext>
            </a:extLst>
          </p:cNvPr>
          <p:cNvCxnSpPr/>
          <p:nvPr/>
        </p:nvCxnSpPr>
        <p:spPr>
          <a:xfrm>
            <a:off x="6096000" y="406193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DD4A4E9-7CE8-4498-AD3E-F30E4322289B}"/>
              </a:ext>
            </a:extLst>
          </p:cNvPr>
          <p:cNvCxnSpPr/>
          <p:nvPr/>
        </p:nvCxnSpPr>
        <p:spPr>
          <a:xfrm>
            <a:off x="7669394"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4CB2E96-8716-42CA-B212-B53DBF70B27E}"/>
              </a:ext>
            </a:extLst>
          </p:cNvPr>
          <p:cNvCxnSpPr/>
          <p:nvPr/>
        </p:nvCxnSpPr>
        <p:spPr>
          <a:xfrm>
            <a:off x="9242788" y="4039973"/>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535023-7C0C-416D-B1D1-EB6EDD8CAD5D}"/>
              </a:ext>
            </a:extLst>
          </p:cNvPr>
          <p:cNvCxnSpPr/>
          <p:nvPr/>
        </p:nvCxnSpPr>
        <p:spPr>
          <a:xfrm>
            <a:off x="10816184" y="338729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48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
                                        <p:tgtEl>
                                          <p:spTgt spid="1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
                                        <p:tgtEl>
                                          <p:spTgt spid="20"/>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100"/>
                                        <p:tgtEl>
                                          <p:spTgt spid="21"/>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
                                        <p:tgtEl>
                                          <p:spTgt spid="22"/>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
                                        <p:tgtEl>
                                          <p:spTgt spid="24"/>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
                                        <p:tgtEl>
                                          <p:spTgt spid="23"/>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
                                        <p:tgtEl>
                                          <p:spTgt spid="25"/>
                                        </p:tgtEl>
                                      </p:cBhvr>
                                    </p:animEffect>
                                  </p:childTnLst>
                                </p:cTn>
                              </p:par>
                            </p:childTnLst>
                          </p:cTn>
                        </p:par>
                        <p:par>
                          <p:cTn id="32" fill="hold">
                            <p:stCondLst>
                              <p:cond delay="700"/>
                            </p:stCondLst>
                            <p:childTnLst>
                              <p:par>
                                <p:cTn id="33" presetID="10"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100"/>
                                        <p:tgtEl>
                                          <p:spTgt spid="44"/>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
                                        <p:tgtEl>
                                          <p:spTgt spid="46"/>
                                        </p:tgtEl>
                                      </p:cBhvr>
                                    </p:animEffect>
                                  </p:childTnLst>
                                </p:cTn>
                              </p:par>
                            </p:childTnLst>
                          </p:cTn>
                        </p:par>
                        <p:par>
                          <p:cTn id="40" fill="hold">
                            <p:stCondLst>
                              <p:cond delay="900"/>
                            </p:stCondLst>
                            <p:childTnLst>
                              <p:par>
                                <p:cTn id="41" presetID="10"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100"/>
                                        <p:tgtEl>
                                          <p:spTgt spid="47"/>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
                                        <p:tgtEl>
                                          <p:spTgt spid="48"/>
                                        </p:tgtEl>
                                      </p:cBhvr>
                                    </p:animEffect>
                                  </p:childTnLst>
                                </p:cTn>
                              </p:par>
                            </p:childTnLst>
                          </p:cTn>
                        </p:par>
                        <p:par>
                          <p:cTn id="48" fill="hold">
                            <p:stCondLst>
                              <p:cond delay="1100"/>
                            </p:stCondLst>
                            <p:childTnLst>
                              <p:par>
                                <p:cTn id="49" presetID="10" presetClass="entr" presetSubtype="0"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100"/>
                                        <p:tgtEl>
                                          <p:spTgt spid="49"/>
                                        </p:tgtEl>
                                      </p:cBhvr>
                                    </p:animEffect>
                                  </p:childTnLst>
                                </p:cTn>
                              </p:par>
                            </p:childTnLst>
                          </p:cTn>
                        </p:par>
                        <p:par>
                          <p:cTn id="52" fill="hold">
                            <p:stCondLst>
                              <p:cond delay="1200"/>
                            </p:stCondLst>
                            <p:childTnLst>
                              <p:par>
                                <p:cTn id="53" presetID="10" presetClass="entr" presetSubtype="0" fill="hold"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
                                        <p:tgtEl>
                                          <p:spTgt spid="50"/>
                                        </p:tgtEl>
                                      </p:cBhvr>
                                    </p:animEffect>
                                  </p:childTnLst>
                                </p:cTn>
                              </p:par>
                            </p:childTnLst>
                          </p:cTn>
                        </p:par>
                        <p:par>
                          <p:cTn id="56" fill="hold">
                            <p:stCondLst>
                              <p:cond delay="1300"/>
                            </p:stCondLst>
                            <p:childTnLst>
                              <p:par>
                                <p:cTn id="57" presetID="10" presetClass="entr" presetSubtype="0" fill="hold" nodeType="afterEffect">
                                  <p:stCondLst>
                                    <p:cond delay="0"/>
                                  </p:stCondLst>
                                  <p:childTnLst>
                                    <p:set>
                                      <p:cBhvr>
                                        <p:cTn id="58" dur="1" fill="hold">
                                          <p:stCondLst>
                                            <p:cond delay="0"/>
                                          </p:stCondLst>
                                        </p:cTn>
                                        <p:tgtEl>
                                          <p:spTgt spid="53"/>
                                        </p:tgtEl>
                                        <p:attrNameLst>
                                          <p:attrName>style.visibility</p:attrName>
                                        </p:attrNameLst>
                                      </p:cBhvr>
                                      <p:to>
                                        <p:strVal val="visible"/>
                                      </p:to>
                                    </p:set>
                                    <p:animEffect transition="in" filter="fade">
                                      <p:cBhvr>
                                        <p:cTn id="59" dur="100"/>
                                        <p:tgtEl>
                                          <p:spTgt spid="53"/>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
                                        <p:tgtEl>
                                          <p:spTgt spid="35"/>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100"/>
                                        <p:tgtEl>
                                          <p:spTgt spid="36"/>
                                        </p:tgtEl>
                                      </p:cBhvr>
                                    </p:animEffect>
                                  </p:childTnLst>
                                </p:cTn>
                              </p:par>
                            </p:childTnLst>
                          </p:cTn>
                        </p:par>
                        <p:par>
                          <p:cTn id="68" fill="hold">
                            <p:stCondLst>
                              <p:cond delay="1600"/>
                            </p:stCondLst>
                            <p:childTnLst>
                              <p:par>
                                <p:cTn id="69" presetID="10" presetClass="entr" presetSubtype="0"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
                                        <p:tgtEl>
                                          <p:spTgt spid="37"/>
                                        </p:tgtEl>
                                      </p:cBhvr>
                                    </p:animEffect>
                                  </p:childTnLst>
                                </p:cTn>
                              </p:par>
                            </p:childTnLst>
                          </p:cTn>
                        </p:par>
                        <p:par>
                          <p:cTn id="72" fill="hold">
                            <p:stCondLst>
                              <p:cond delay="1700"/>
                            </p:stCondLst>
                            <p:childTnLst>
                              <p:par>
                                <p:cTn id="73" presetID="10" presetClass="entr" presetSubtype="0" fill="hold" grpId="0" nodeType="after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
                                        <p:tgtEl>
                                          <p:spTgt spid="39"/>
                                        </p:tgtEl>
                                      </p:cBhvr>
                                    </p:animEffect>
                                  </p:childTnLst>
                                </p:cTn>
                              </p:par>
                            </p:childTnLst>
                          </p:cTn>
                        </p:par>
                        <p:par>
                          <p:cTn id="76" fill="hold">
                            <p:stCondLst>
                              <p:cond delay="1800"/>
                            </p:stCondLst>
                            <p:childTnLst>
                              <p:par>
                                <p:cTn id="77" presetID="10" presetClass="entr" presetSubtype="0"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fade">
                                      <p:cBhvr>
                                        <p:cTn id="79" dur="100"/>
                                        <p:tgtEl>
                                          <p:spTgt spid="40"/>
                                        </p:tgtEl>
                                      </p:cBhvr>
                                    </p:animEffect>
                                  </p:childTnLst>
                                </p:cTn>
                              </p:par>
                            </p:childTnLst>
                          </p:cTn>
                        </p:par>
                        <p:par>
                          <p:cTn id="80" fill="hold">
                            <p:stCondLst>
                              <p:cond delay="1900"/>
                            </p:stCondLst>
                            <p:childTnLst>
                              <p:par>
                                <p:cTn id="81" presetID="10" presetClass="entr" presetSubtype="0"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100"/>
                                        <p:tgtEl>
                                          <p:spTgt spid="41"/>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1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animBg="1"/>
      <p:bldP spid="35" grpId="0"/>
      <p:bldP spid="36" grpId="0"/>
      <p:bldP spid="37" grpId="0"/>
      <p:bldP spid="39" grpId="0"/>
      <p:bldP spid="40" grpId="0"/>
      <p:bldP spid="41"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Oval 18">
            <a:extLst>
              <a:ext uri="{FF2B5EF4-FFF2-40B4-BE49-F238E27FC236}">
                <a16:creationId xmlns:a16="http://schemas.microsoft.com/office/drawing/2014/main" id="{05209E7C-DD6E-4F8B-83E6-997A41C4B063}"/>
              </a:ext>
            </a:extLst>
          </p:cNvPr>
          <p:cNvSpPr/>
          <p:nvPr/>
        </p:nvSpPr>
        <p:spPr>
          <a:xfrm>
            <a:off x="-1086444" y="4086299"/>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12192000"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4787366"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757410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2330209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20579499"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6166093"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A7F1916-13A1-4F71-A12A-088289ABD9CD}"/>
              </a:ext>
            </a:extLst>
          </p:cNvPr>
          <p:cNvCxnSpPr>
            <a:cxnSpLocks/>
          </p:cNvCxnSpPr>
          <p:nvPr/>
        </p:nvCxnSpPr>
        <p:spPr>
          <a:xfrm>
            <a:off x="0" y="3147791"/>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7111ECE-42FC-440C-A8B5-E510F3E2969C}"/>
              </a:ext>
            </a:extLst>
          </p:cNvPr>
          <p:cNvSpPr txBox="1"/>
          <p:nvPr/>
        </p:nvSpPr>
        <p:spPr>
          <a:xfrm>
            <a:off x="3057258" y="2671044"/>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0" name="TextBox 29">
            <a:extLst>
              <a:ext uri="{FF2B5EF4-FFF2-40B4-BE49-F238E27FC236}">
                <a16:creationId xmlns:a16="http://schemas.microsoft.com/office/drawing/2014/main" id="{34A31A6E-20F7-45EC-9095-322349555E2E}"/>
              </a:ext>
            </a:extLst>
          </p:cNvPr>
          <p:cNvSpPr txBox="1"/>
          <p:nvPr/>
        </p:nvSpPr>
        <p:spPr>
          <a:xfrm>
            <a:off x="12425810" y="8257808"/>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4626828" y="1107478"/>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7734597" y="9068335"/>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9786954" y="102287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22089615" y="894653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5667942" y="115869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sp>
        <p:nvSpPr>
          <p:cNvPr id="42" name="TextBox 41">
            <a:extLst>
              <a:ext uri="{FF2B5EF4-FFF2-40B4-BE49-F238E27FC236}">
                <a16:creationId xmlns:a16="http://schemas.microsoft.com/office/drawing/2014/main" id="{3BCDB1BA-FAEF-457A-B186-3EC235360F4D}"/>
              </a:ext>
            </a:extLst>
          </p:cNvPr>
          <p:cNvSpPr txBox="1"/>
          <p:nvPr/>
        </p:nvSpPr>
        <p:spPr>
          <a:xfrm>
            <a:off x="406645" y="2563016"/>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cxnSp>
        <p:nvCxnSpPr>
          <p:cNvPr id="44" name="Straight Connector 43">
            <a:extLst>
              <a:ext uri="{FF2B5EF4-FFF2-40B4-BE49-F238E27FC236}">
                <a16:creationId xmlns:a16="http://schemas.microsoft.com/office/drawing/2014/main" id="{AEFED2A0-6A78-4887-BE8E-A85E16C6EFA4}"/>
              </a:ext>
            </a:extLst>
          </p:cNvPr>
          <p:cNvCxnSpPr>
            <a:cxnSpLocks/>
          </p:cNvCxnSpPr>
          <p:nvPr/>
        </p:nvCxnSpPr>
        <p:spPr>
          <a:xfrm>
            <a:off x="13186595" y="530429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5847552" y="267355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27287468" y="1888854"/>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18680530" y="617756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21505659" y="17502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24446620" y="6177568"/>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190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106424" y="139240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106424" y="2498825"/>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4A31A6E-20F7-45EC-9095-322349555E2E}"/>
              </a:ext>
            </a:extLst>
          </p:cNvPr>
          <p:cNvSpPr txBox="1"/>
          <p:nvPr/>
        </p:nvSpPr>
        <p:spPr>
          <a:xfrm>
            <a:off x="470315" y="3979594"/>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0" y="172691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2331463" y="337942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29" name="TextBox 28">
            <a:extLst>
              <a:ext uri="{FF2B5EF4-FFF2-40B4-BE49-F238E27FC236}">
                <a16:creationId xmlns:a16="http://schemas.microsoft.com/office/drawing/2014/main" id="{46C84BD7-E6B7-476B-A81C-10CEA58BEB57}"/>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6" name="TextBox 35">
            <a:extLst>
              <a:ext uri="{FF2B5EF4-FFF2-40B4-BE49-F238E27FC236}">
                <a16:creationId xmlns:a16="http://schemas.microsoft.com/office/drawing/2014/main" id="{AA462B20-6727-499B-908A-7082E743CC1E}"/>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F81ECABF-99C1-4F4A-8DEE-12D8A12837DA}"/>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4CB995E-0860-445B-8F25-598AA058638D}"/>
              </a:ext>
            </a:extLst>
          </p:cNvPr>
          <p:cNvCxnSpPr>
            <a:cxnSpLocks/>
          </p:cNvCxnSpPr>
          <p:nvPr/>
        </p:nvCxnSpPr>
        <p:spPr>
          <a:xfrm>
            <a:off x="-12941198" y="-2782"/>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F4E5768-FEA5-45BB-BB7B-D4EE62F88EFD}"/>
              </a:ext>
            </a:extLst>
          </p:cNvPr>
          <p:cNvSpPr/>
          <p:nvPr/>
        </p:nvSpPr>
        <p:spPr>
          <a:xfrm>
            <a:off x="12352538" y="140972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92A880-6D7D-46F9-AD0E-F42EFC591523}"/>
              </a:ext>
            </a:extLst>
          </p:cNvPr>
          <p:cNvSpPr/>
          <p:nvPr/>
        </p:nvSpPr>
        <p:spPr>
          <a:xfrm>
            <a:off x="1513927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CBC5E794-13CB-4A51-AF91-E6BF9473DA1A}"/>
              </a:ext>
            </a:extLst>
          </p:cNvPr>
          <p:cNvSpPr/>
          <p:nvPr/>
        </p:nvSpPr>
        <p:spPr>
          <a:xfrm>
            <a:off x="2086726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E035A8D-231E-436C-9B3E-5524D231E767}"/>
              </a:ext>
            </a:extLst>
          </p:cNvPr>
          <p:cNvSpPr/>
          <p:nvPr/>
        </p:nvSpPr>
        <p:spPr>
          <a:xfrm>
            <a:off x="18144671"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92D20CE0-701C-4265-947B-6A1831F7F011}"/>
              </a:ext>
            </a:extLst>
          </p:cNvPr>
          <p:cNvSpPr/>
          <p:nvPr/>
        </p:nvSpPr>
        <p:spPr>
          <a:xfrm>
            <a:off x="23731265"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611AC13A-19AC-4495-BAF3-238B9BCE53FD}"/>
              </a:ext>
            </a:extLst>
          </p:cNvPr>
          <p:cNvSpPr txBox="1"/>
          <p:nvPr/>
        </p:nvSpPr>
        <p:spPr>
          <a:xfrm>
            <a:off x="12192000" y="-169422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72" name="TextBox 71">
            <a:extLst>
              <a:ext uri="{FF2B5EF4-FFF2-40B4-BE49-F238E27FC236}">
                <a16:creationId xmlns:a16="http://schemas.microsoft.com/office/drawing/2014/main" id="{6971B9B6-B63C-423E-A836-EDFC898C1ED6}"/>
              </a:ext>
            </a:extLst>
          </p:cNvPr>
          <p:cNvSpPr txBox="1"/>
          <p:nvPr/>
        </p:nvSpPr>
        <p:spPr>
          <a:xfrm>
            <a:off x="15299769" y="6266628"/>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73" name="TextBox 72">
            <a:extLst>
              <a:ext uri="{FF2B5EF4-FFF2-40B4-BE49-F238E27FC236}">
                <a16:creationId xmlns:a16="http://schemas.microsoft.com/office/drawing/2014/main" id="{D1C226C8-A2FB-43EF-91A6-DF781DA7834B}"/>
              </a:ext>
            </a:extLst>
          </p:cNvPr>
          <p:cNvSpPr txBox="1"/>
          <p:nvPr/>
        </p:nvSpPr>
        <p:spPr>
          <a:xfrm>
            <a:off x="17352126" y="-177883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74" name="TextBox 73">
            <a:extLst>
              <a:ext uri="{FF2B5EF4-FFF2-40B4-BE49-F238E27FC236}">
                <a16:creationId xmlns:a16="http://schemas.microsoft.com/office/drawing/2014/main" id="{59E62649-C4B3-4DEB-95B0-1B3B1CB87CBB}"/>
              </a:ext>
            </a:extLst>
          </p:cNvPr>
          <p:cNvSpPr txBox="1"/>
          <p:nvPr/>
        </p:nvSpPr>
        <p:spPr>
          <a:xfrm>
            <a:off x="19654787" y="6144827"/>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75" name="TextBox 74">
            <a:extLst>
              <a:ext uri="{FF2B5EF4-FFF2-40B4-BE49-F238E27FC236}">
                <a16:creationId xmlns:a16="http://schemas.microsoft.com/office/drawing/2014/main" id="{68A318B0-E8F4-4E36-AD18-6A13F87CBABB}"/>
              </a:ext>
            </a:extLst>
          </p:cNvPr>
          <p:cNvSpPr txBox="1"/>
          <p:nvPr/>
        </p:nvSpPr>
        <p:spPr>
          <a:xfrm>
            <a:off x="23233114" y="-1643009"/>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77" name="Straight Connector 76">
            <a:extLst>
              <a:ext uri="{FF2B5EF4-FFF2-40B4-BE49-F238E27FC236}">
                <a16:creationId xmlns:a16="http://schemas.microsoft.com/office/drawing/2014/main" id="{84EC9668-5C12-4B29-9984-A706D52F19EA}"/>
              </a:ext>
            </a:extLst>
          </p:cNvPr>
          <p:cNvCxnSpPr>
            <a:cxnSpLocks/>
          </p:cNvCxnSpPr>
          <p:nvPr/>
        </p:nvCxnSpPr>
        <p:spPr>
          <a:xfrm>
            <a:off x="13412724" y="-12815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F3EFB20-D5FA-4D92-BBEE-D7BD7CFBAAC8}"/>
              </a:ext>
            </a:extLst>
          </p:cNvPr>
          <p:cNvCxnSpPr>
            <a:cxnSpLocks/>
          </p:cNvCxnSpPr>
          <p:nvPr/>
        </p:nvCxnSpPr>
        <p:spPr>
          <a:xfrm>
            <a:off x="24852640" y="-91285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5D1AAD6-EE30-4C3F-B37E-894901661BFD}"/>
              </a:ext>
            </a:extLst>
          </p:cNvPr>
          <p:cNvCxnSpPr>
            <a:cxnSpLocks/>
          </p:cNvCxnSpPr>
          <p:nvPr/>
        </p:nvCxnSpPr>
        <p:spPr>
          <a:xfrm>
            <a:off x="16245702" y="337586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4F12AC7-501D-424F-8350-B4DEB1458338}"/>
              </a:ext>
            </a:extLst>
          </p:cNvPr>
          <p:cNvCxnSpPr>
            <a:cxnSpLocks/>
          </p:cNvCxnSpPr>
          <p:nvPr/>
        </p:nvCxnSpPr>
        <p:spPr>
          <a:xfrm>
            <a:off x="19070831" y="-105148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90BA9BE-D973-4801-8D70-B40CFEEA09FB}"/>
              </a:ext>
            </a:extLst>
          </p:cNvPr>
          <p:cNvCxnSpPr>
            <a:cxnSpLocks/>
          </p:cNvCxnSpPr>
          <p:nvPr/>
        </p:nvCxnSpPr>
        <p:spPr>
          <a:xfrm>
            <a:off x="22011792" y="3375861"/>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213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3705550" y="71834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069520" y="411008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215775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788574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5163145"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0749739"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343326" y="2406456"/>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2318243" y="9103930"/>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4370600" y="105846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6673261" y="898212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0251588" y="1194293"/>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12941198" y="722693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9334" y="2698843"/>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21871114" y="192444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3264176" y="621316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6089305" y="178581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9030266" y="6213163"/>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3244645" y="2561210"/>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0338053-62DB-4700-9F50-35F802F4E3F1}"/>
              </a:ext>
            </a:extLst>
          </p:cNvPr>
          <p:cNvSpPr txBox="1"/>
          <p:nvPr/>
        </p:nvSpPr>
        <p:spPr>
          <a:xfrm>
            <a:off x="-10270996" y="8966739"/>
            <a:ext cx="8796035"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In the context of computers and operating systems, "kernel" refers to the core of an operating system. The kernel is the most fundamental part of the operating system that is responsible for system power management resources and provides the interface between computer hardware and application software.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0700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4076614" y="21693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100000" y="130323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4914597"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2192000"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7778594"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2292704" y="-54193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361883" y="4108089"/>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399455" y="-182438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3702116" y="6099282"/>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7280443" y="-1688554"/>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950582" y="-36459"/>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8899969" y="-95839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0" y="2601721"/>
            <a:ext cx="0" cy="22630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118160" y="-109703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6059121" y="3330316"/>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68269" y="242983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1857343" y="2054080"/>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150649" y="-148940"/>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0B4BC1-E050-447D-BDF4-611C2FDCA6CF}"/>
              </a:ext>
            </a:extLst>
          </p:cNvPr>
          <p:cNvSpPr txBox="1"/>
          <p:nvPr/>
        </p:nvSpPr>
        <p:spPr>
          <a:xfrm>
            <a:off x="2797068" y="3815998"/>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cxnSp>
        <p:nvCxnSpPr>
          <p:cNvPr id="37" name="Straight Connector 36">
            <a:extLst>
              <a:ext uri="{FF2B5EF4-FFF2-40B4-BE49-F238E27FC236}">
                <a16:creationId xmlns:a16="http://schemas.microsoft.com/office/drawing/2014/main" id="{92136269-FDE4-4773-8814-EC7A29645F6E}"/>
              </a:ext>
            </a:extLst>
          </p:cNvPr>
          <p:cNvCxnSpPr/>
          <p:nvPr/>
        </p:nvCxnSpPr>
        <p:spPr>
          <a:xfrm>
            <a:off x="-12292704" y="693455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1FD0D7E-AD6D-4C7F-A7AC-5A23F3D96D41}"/>
              </a:ext>
            </a:extLst>
          </p:cNvPr>
          <p:cNvSpPr/>
          <p:nvPr/>
        </p:nvSpPr>
        <p:spPr>
          <a:xfrm>
            <a:off x="-13294131" y="594051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32915C19-AE88-4023-A3F2-A8241546736B}"/>
              </a:ext>
            </a:extLst>
          </p:cNvPr>
          <p:cNvSpPr txBox="1"/>
          <p:nvPr/>
        </p:nvSpPr>
        <p:spPr>
          <a:xfrm>
            <a:off x="-9934126" y="-116679"/>
            <a:ext cx="8023116"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 is a sub-system, which bootstraps user space and controls daemons. One of the widely used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systems is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This system manages the boot process after the bootloader completes it.</a:t>
            </a:r>
          </a:p>
        </p:txBody>
      </p:sp>
    </p:spTree>
    <p:extLst>
      <p:ext uri="{BB962C8B-B14F-4D97-AF65-F5344CB8AC3E}">
        <p14:creationId xmlns:p14="http://schemas.microsoft.com/office/powerpoint/2010/main" val="1045690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2547829" y="77247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44067" y="648886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199698"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116138" y="372688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5063695"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639266" y="2303790"/>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1781385" y="726775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5063695" y="190695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266150" y="-32572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6185070" y="122918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8603" y="190695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935997" y="732153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3344222" y="5517895"/>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86348" y="487736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266150" y="625587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92214" y="74200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4572000" y="2385737"/>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9D17EEA6-B80B-4BC8-82EF-9AA0C50ADBCC}"/>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8" name="TextBox 37">
            <a:extLst>
              <a:ext uri="{FF2B5EF4-FFF2-40B4-BE49-F238E27FC236}">
                <a16:creationId xmlns:a16="http://schemas.microsoft.com/office/drawing/2014/main" id="{04A84AA5-F363-4E0B-805A-201EB7A0FBE8}"/>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CBD12077-21E8-4E30-AE8A-3540636856B9}"/>
              </a:ext>
            </a:extLst>
          </p:cNvPr>
          <p:cNvSpPr/>
          <p:nvPr/>
        </p:nvSpPr>
        <p:spPr>
          <a:xfrm>
            <a:off x="-14162762" y="92836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1EF6484-7236-4D0D-9FFB-85D4B0B2144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9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3229957" y="24705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489943"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112374" y="10566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999235"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2197523"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76645" y="422484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2197523" y="-915515"/>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735319" y="-1339695"/>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3318898" y="-1593292"/>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2247711" y="77461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1538658" y="-146890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0" y="2517237"/>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22617" y="214603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641860"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35247" y="737710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4991097" y="3101634"/>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cxnSp>
        <p:nvCxnSpPr>
          <p:cNvPr id="30" name="Straight Connector 29">
            <a:extLst>
              <a:ext uri="{FF2B5EF4-FFF2-40B4-BE49-F238E27FC236}">
                <a16:creationId xmlns:a16="http://schemas.microsoft.com/office/drawing/2014/main" id="{75BDFC08-076D-4439-8A96-37A74A294F9A}"/>
              </a:ext>
            </a:extLst>
          </p:cNvPr>
          <p:cNvCxnSpPr>
            <a:cxnSpLocks/>
          </p:cNvCxnSpPr>
          <p:nvPr/>
        </p:nvCxnSpPr>
        <p:spPr>
          <a:xfrm>
            <a:off x="-12247711" y="-1166806"/>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4570A87-3BAE-423C-A1C8-C82C85915FCA}"/>
              </a:ext>
            </a:extLst>
          </p:cNvPr>
          <p:cNvSpPr/>
          <p:nvPr/>
        </p:nvSpPr>
        <p:spPr>
          <a:xfrm>
            <a:off x="-12412554" y="54978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7307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1915972" y="267812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54528" y="617149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550498" y="695798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043922" y="122923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106424" y="408376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2364924" y="10072553"/>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637482" y="2385737"/>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736017" y="-1034478"/>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468" y="2385737"/>
            <a:ext cx="0" cy="2605921"/>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0871809" y="767106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9796870" y="-9417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0673790" y="8691384"/>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752602" y="521308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1716007" y="744923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3386852" y="747258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7550472" y="8949343"/>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sp>
        <p:nvSpPr>
          <p:cNvPr id="30" name="TextBox 29">
            <a:extLst>
              <a:ext uri="{FF2B5EF4-FFF2-40B4-BE49-F238E27FC236}">
                <a16:creationId xmlns:a16="http://schemas.microsoft.com/office/drawing/2014/main" id="{80E0F982-F6A1-4785-B56B-27C0E8288E07}"/>
              </a:ext>
            </a:extLst>
          </p:cNvPr>
          <p:cNvSpPr txBox="1"/>
          <p:nvPr/>
        </p:nvSpPr>
        <p:spPr>
          <a:xfrm>
            <a:off x="3631161" y="2470533"/>
            <a:ext cx="7637797" cy="1477328"/>
          </a:xfrm>
          <a:prstGeom prst="rect">
            <a:avLst/>
          </a:prstGeom>
          <a:noFill/>
        </p:spPr>
        <p:txBody>
          <a:bodyPr wrap="square">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environments do not provide a complete suite of applications. Similar to Windows and macOS, Linux provides thousands of high-quality software titles that can be easily found and installed. Modern Linux distributions often include tools such as the App Store, which centralize and simplify the application installation process.</a:t>
            </a:r>
          </a:p>
        </p:txBody>
      </p:sp>
      <p:cxnSp>
        <p:nvCxnSpPr>
          <p:cNvPr id="37" name="Straight Connector 36">
            <a:extLst>
              <a:ext uri="{FF2B5EF4-FFF2-40B4-BE49-F238E27FC236}">
                <a16:creationId xmlns:a16="http://schemas.microsoft.com/office/drawing/2014/main" id="{8D2DE060-8058-4BB3-8A80-70E38A937EC8}"/>
              </a:ext>
            </a:extLst>
          </p:cNvPr>
          <p:cNvCxnSpPr>
            <a:cxnSpLocks/>
          </p:cNvCxnSpPr>
          <p:nvPr/>
        </p:nvCxnSpPr>
        <p:spPr>
          <a:xfrm>
            <a:off x="-10548482" y="-91536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1AF09D5-D72E-4C96-8CD9-42110C9FAC64}"/>
              </a:ext>
            </a:extLst>
          </p:cNvPr>
          <p:cNvSpPr/>
          <p:nvPr/>
        </p:nvSpPr>
        <p:spPr>
          <a:xfrm>
            <a:off x="-12822431" y="11612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72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4967294-A60B-424A-9EA5-E80DF892CCB4}"/>
              </a:ext>
            </a:extLst>
          </p:cNvPr>
          <p:cNvSpPr txBox="1"/>
          <p:nvPr/>
        </p:nvSpPr>
        <p:spPr>
          <a:xfrm>
            <a:off x="923192" y="835269"/>
            <a:ext cx="2587568" cy="369332"/>
          </a:xfrm>
          <a:prstGeom prst="rect">
            <a:avLst/>
          </a:prstGeom>
          <a:noFill/>
        </p:spPr>
        <p:txBody>
          <a:bodyPr wrap="none" rtlCol="0">
            <a:spAutoFit/>
          </a:bodyPr>
          <a:lstStyle/>
          <a:p>
            <a:r>
              <a:rPr lang="en-US" b="1" dirty="0">
                <a:solidFill>
                  <a:srgbClr val="FF8D37"/>
                </a:solidFill>
                <a:latin typeface="Tahoma" panose="020B0604030504040204" pitchFamily="34" charset="0"/>
                <a:ea typeface="Tahoma" panose="020B0604030504040204" pitchFamily="34" charset="0"/>
                <a:cs typeface="Tahoma" panose="020B0604030504040204" pitchFamily="34" charset="0"/>
              </a:rPr>
              <a:t>LINUX ADVANTAGES</a:t>
            </a:r>
          </a:p>
        </p:txBody>
      </p:sp>
      <p:sp>
        <p:nvSpPr>
          <p:cNvPr id="9" name="TextBox 8">
            <a:extLst>
              <a:ext uri="{FF2B5EF4-FFF2-40B4-BE49-F238E27FC236}">
                <a16:creationId xmlns:a16="http://schemas.microsoft.com/office/drawing/2014/main" id="{A5F6B44C-B980-4654-A9A0-B83471A9EFAD}"/>
              </a:ext>
            </a:extLst>
          </p:cNvPr>
          <p:cNvSpPr txBox="1"/>
          <p:nvPr/>
        </p:nvSpPr>
        <p:spPr>
          <a:xfrm>
            <a:off x="923192" y="1433146"/>
            <a:ext cx="2659639" cy="1200329"/>
          </a:xfrm>
          <a:prstGeom prst="rect">
            <a:avLst/>
          </a:prstGeom>
          <a:noFill/>
        </p:spPr>
        <p:txBody>
          <a:bodyPr wrap="none" rtlCol="0">
            <a:spAutoFit/>
          </a:bodyPr>
          <a:lstStyle/>
          <a:p>
            <a:pPr marL="285750" indent="-285750">
              <a:buFont typeface="Arial" panose="020B0604020202020204" pitchFamily="34" charset="0"/>
              <a:buChar char="•"/>
            </a:pPr>
            <a:r>
              <a:rPr lang="en-US" dirty="0"/>
              <a:t>Guaranteed Stability </a:t>
            </a:r>
          </a:p>
          <a:p>
            <a:pPr marL="285750" indent="-285750">
              <a:buFont typeface="Arial" panose="020B0604020202020204" pitchFamily="34" charset="0"/>
              <a:buChar char="•"/>
            </a:pPr>
            <a:r>
              <a:rPr lang="en-US" dirty="0"/>
              <a:t>Cost Effective </a:t>
            </a:r>
          </a:p>
          <a:p>
            <a:pPr marL="285750" indent="-285750">
              <a:buFont typeface="Arial" panose="020B0604020202020204" pitchFamily="34" charset="0"/>
              <a:buChar char="•"/>
            </a:pPr>
            <a:r>
              <a:rPr lang="en-US" dirty="0"/>
              <a:t>Immune to Malware </a:t>
            </a:r>
          </a:p>
          <a:p>
            <a:pPr marL="285750" indent="-285750">
              <a:buFont typeface="Arial" panose="020B0604020202020204" pitchFamily="34" charset="0"/>
              <a:buChar char="•"/>
            </a:pPr>
            <a:r>
              <a:rPr lang="en-US" dirty="0"/>
              <a:t>Freedom and Flexibility</a:t>
            </a:r>
          </a:p>
        </p:txBody>
      </p:sp>
      <p:sp>
        <p:nvSpPr>
          <p:cNvPr id="41" name="TextBox 40">
            <a:extLst>
              <a:ext uri="{FF2B5EF4-FFF2-40B4-BE49-F238E27FC236}">
                <a16:creationId xmlns:a16="http://schemas.microsoft.com/office/drawing/2014/main" id="{C99B7347-2566-4BD8-9FCC-6CFCF6805F26}"/>
              </a:ext>
            </a:extLst>
          </p:cNvPr>
          <p:cNvSpPr txBox="1"/>
          <p:nvPr/>
        </p:nvSpPr>
        <p:spPr>
          <a:xfrm>
            <a:off x="6787662" y="4267199"/>
            <a:ext cx="3020379" cy="369332"/>
          </a:xfrm>
          <a:prstGeom prst="rect">
            <a:avLst/>
          </a:prstGeom>
          <a:noFill/>
        </p:spPr>
        <p:txBody>
          <a:bodyPr wrap="none" rtlCol="0">
            <a:spAutoFit/>
          </a:bodyPr>
          <a:lstStyle/>
          <a:p>
            <a:r>
              <a:rPr lang="en-US" b="1" dirty="0">
                <a:solidFill>
                  <a:srgbClr val="FF8D37"/>
                </a:solidFill>
                <a:latin typeface="Tahoma" panose="020B0604030504040204" pitchFamily="34" charset="0"/>
                <a:ea typeface="Tahoma" panose="020B0604030504040204" pitchFamily="34" charset="0"/>
                <a:cs typeface="Tahoma" panose="020B0604030504040204" pitchFamily="34" charset="0"/>
              </a:rPr>
              <a:t>LINUX DISADVANTAGES</a:t>
            </a:r>
          </a:p>
        </p:txBody>
      </p:sp>
      <p:sp>
        <p:nvSpPr>
          <p:cNvPr id="42" name="TextBox 41">
            <a:extLst>
              <a:ext uri="{FF2B5EF4-FFF2-40B4-BE49-F238E27FC236}">
                <a16:creationId xmlns:a16="http://schemas.microsoft.com/office/drawing/2014/main" id="{0835652A-3611-4719-B035-3947D3556F53}"/>
              </a:ext>
            </a:extLst>
          </p:cNvPr>
          <p:cNvSpPr txBox="1"/>
          <p:nvPr/>
        </p:nvSpPr>
        <p:spPr>
          <a:xfrm>
            <a:off x="6787662" y="4821114"/>
            <a:ext cx="4239750" cy="923330"/>
          </a:xfrm>
          <a:prstGeom prst="rect">
            <a:avLst/>
          </a:prstGeom>
          <a:noFill/>
        </p:spPr>
        <p:txBody>
          <a:bodyPr wrap="none" rtlCol="0">
            <a:spAutoFit/>
          </a:bodyPr>
          <a:lstStyle/>
          <a:p>
            <a:pPr marL="285750" indent="-285750">
              <a:buFont typeface="Arial" panose="020B0604020202020204" pitchFamily="34" charset="0"/>
              <a:buChar char="•"/>
            </a:pPr>
            <a:r>
              <a:rPr lang="en-US" dirty="0"/>
              <a:t>Lack of Support for Certain Applications </a:t>
            </a:r>
          </a:p>
          <a:p>
            <a:pPr marL="285750" indent="-285750">
              <a:buFont typeface="Arial" panose="020B0604020202020204" pitchFamily="34" charset="0"/>
              <a:buChar char="•"/>
            </a:pPr>
            <a:r>
              <a:rPr lang="en-US" dirty="0"/>
              <a:t>Game Limitations </a:t>
            </a:r>
          </a:p>
          <a:p>
            <a:pPr marL="285750" indent="-285750">
              <a:buFont typeface="Arial" panose="020B0604020202020204" pitchFamily="34" charset="0"/>
              <a:buChar char="•"/>
            </a:pPr>
            <a:r>
              <a:rPr lang="en-US" dirty="0"/>
              <a:t>Complex Surface Appearance</a:t>
            </a:r>
          </a:p>
        </p:txBody>
      </p:sp>
      <p:pic>
        <p:nvPicPr>
          <p:cNvPr id="51" name="Picture 50">
            <a:extLst>
              <a:ext uri="{FF2B5EF4-FFF2-40B4-BE49-F238E27FC236}">
                <a16:creationId xmlns:a16="http://schemas.microsoft.com/office/drawing/2014/main" id="{4683CDFC-1016-403B-957D-0AEBBC00B234}"/>
              </a:ext>
            </a:extLst>
          </p:cNvPr>
          <p:cNvPicPr>
            <a:picLocks noChangeAspect="1"/>
          </p:cNvPicPr>
          <p:nvPr/>
        </p:nvPicPr>
        <p:blipFill>
          <a:blip r:embed="rId2">
            <a:extLst>
              <a:ext uri="{28A0092B-C50C-407E-A947-70E740481C1C}">
                <a14:useLocalDpi xmlns:a14="http://schemas.microsoft.com/office/drawing/2010/main" val="0"/>
              </a:ext>
            </a:extLst>
          </a:blip>
          <a:srcRect l="13116" t="807" r="13116" b="807"/>
          <a:stretch>
            <a:fillRect/>
          </a:stretch>
        </p:blipFill>
        <p:spPr>
          <a:xfrm>
            <a:off x="1608686" y="3490018"/>
            <a:ext cx="2497718" cy="2497718"/>
          </a:xfrm>
          <a:custGeom>
            <a:avLst/>
            <a:gdLst>
              <a:gd name="connsiteX0" fmla="*/ 1248859 w 2497718"/>
              <a:gd name="connsiteY0" fmla="*/ 0 h 2497718"/>
              <a:gd name="connsiteX1" fmla="*/ 2497718 w 2497718"/>
              <a:gd name="connsiteY1" fmla="*/ 1248859 h 2497718"/>
              <a:gd name="connsiteX2" fmla="*/ 1248859 w 2497718"/>
              <a:gd name="connsiteY2" fmla="*/ 2497718 h 2497718"/>
              <a:gd name="connsiteX3" fmla="*/ 0 w 2497718"/>
              <a:gd name="connsiteY3" fmla="*/ 1248859 h 2497718"/>
              <a:gd name="connsiteX4" fmla="*/ 1248859 w 2497718"/>
              <a:gd name="connsiteY4" fmla="*/ 0 h 2497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7718" h="2497718">
                <a:moveTo>
                  <a:pt x="1248859" y="0"/>
                </a:moveTo>
                <a:cubicBezTo>
                  <a:pt x="1938585" y="0"/>
                  <a:pt x="2497718" y="559133"/>
                  <a:pt x="2497718" y="1248859"/>
                </a:cubicBezTo>
                <a:cubicBezTo>
                  <a:pt x="2497718" y="1938585"/>
                  <a:pt x="1938585" y="2497718"/>
                  <a:pt x="1248859" y="2497718"/>
                </a:cubicBezTo>
                <a:cubicBezTo>
                  <a:pt x="559133" y="2497718"/>
                  <a:pt x="0" y="1938585"/>
                  <a:pt x="0" y="1248859"/>
                </a:cubicBezTo>
                <a:cubicBezTo>
                  <a:pt x="0" y="559133"/>
                  <a:pt x="559133" y="0"/>
                  <a:pt x="1248859" y="0"/>
                </a:cubicBezTo>
                <a:close/>
              </a:path>
            </a:pathLst>
          </a:custGeom>
        </p:spPr>
      </p:pic>
      <p:pic>
        <p:nvPicPr>
          <p:cNvPr id="53" name="Picture 52">
            <a:extLst>
              <a:ext uri="{FF2B5EF4-FFF2-40B4-BE49-F238E27FC236}">
                <a16:creationId xmlns:a16="http://schemas.microsoft.com/office/drawing/2014/main" id="{FE0AD18A-D599-47B9-82D0-8FFF0964FD6E}"/>
              </a:ext>
            </a:extLst>
          </p:cNvPr>
          <p:cNvPicPr>
            <a:picLocks noChangeAspect="1"/>
          </p:cNvPicPr>
          <p:nvPr/>
        </p:nvPicPr>
        <p:blipFill>
          <a:blip r:embed="rId3">
            <a:extLst>
              <a:ext uri="{28A0092B-C50C-407E-A947-70E740481C1C}">
                <a14:useLocalDpi xmlns:a14="http://schemas.microsoft.com/office/drawing/2010/main" val="0"/>
              </a:ext>
            </a:extLst>
          </a:blip>
          <a:srcRect l="16577" r="16577" b="497"/>
          <a:stretch>
            <a:fillRect/>
          </a:stretch>
        </p:blipFill>
        <p:spPr>
          <a:xfrm>
            <a:off x="7006174" y="491782"/>
            <a:ext cx="2834090" cy="2819997"/>
          </a:xfrm>
          <a:custGeom>
            <a:avLst/>
            <a:gdLst>
              <a:gd name="connsiteX0" fmla="*/ 362677 w 2834090"/>
              <a:gd name="connsiteY0" fmla="*/ 0 h 2819997"/>
              <a:gd name="connsiteX1" fmla="*/ 2471413 w 2834090"/>
              <a:gd name="connsiteY1" fmla="*/ 0 h 2819997"/>
              <a:gd name="connsiteX2" fmla="*/ 2545595 w 2834090"/>
              <a:gd name="connsiteY2" fmla="*/ 23027 h 2819997"/>
              <a:gd name="connsiteX3" fmla="*/ 2834090 w 2834090"/>
              <a:gd name="connsiteY3" fmla="*/ 458265 h 2819997"/>
              <a:gd name="connsiteX4" fmla="*/ 2834090 w 2834090"/>
              <a:gd name="connsiteY4" fmla="*/ 2347639 h 2819997"/>
              <a:gd name="connsiteX5" fmla="*/ 2361732 w 2834090"/>
              <a:gd name="connsiteY5" fmla="*/ 2819997 h 2819997"/>
              <a:gd name="connsiteX6" fmla="*/ 472358 w 2834090"/>
              <a:gd name="connsiteY6" fmla="*/ 2819997 h 2819997"/>
              <a:gd name="connsiteX7" fmla="*/ 0 w 2834090"/>
              <a:gd name="connsiteY7" fmla="*/ 2347639 h 2819997"/>
              <a:gd name="connsiteX8" fmla="*/ 0 w 2834090"/>
              <a:gd name="connsiteY8" fmla="*/ 458265 h 2819997"/>
              <a:gd name="connsiteX9" fmla="*/ 288495 w 2834090"/>
              <a:gd name="connsiteY9" fmla="*/ 23027 h 281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4090" h="2819997">
                <a:moveTo>
                  <a:pt x="362677" y="0"/>
                </a:moveTo>
                <a:lnTo>
                  <a:pt x="2471413" y="0"/>
                </a:lnTo>
                <a:lnTo>
                  <a:pt x="2545595" y="23027"/>
                </a:lnTo>
                <a:cubicBezTo>
                  <a:pt x="2715131" y="94735"/>
                  <a:pt x="2834090" y="262608"/>
                  <a:pt x="2834090" y="458265"/>
                </a:cubicBezTo>
                <a:lnTo>
                  <a:pt x="2834090" y="2347639"/>
                </a:lnTo>
                <a:cubicBezTo>
                  <a:pt x="2834090" y="2608515"/>
                  <a:pt x="2622608" y="2819997"/>
                  <a:pt x="2361732" y="2819997"/>
                </a:cubicBezTo>
                <a:lnTo>
                  <a:pt x="472358" y="2819997"/>
                </a:lnTo>
                <a:cubicBezTo>
                  <a:pt x="211482" y="2819997"/>
                  <a:pt x="0" y="2608515"/>
                  <a:pt x="0" y="2347639"/>
                </a:cubicBezTo>
                <a:lnTo>
                  <a:pt x="0" y="458265"/>
                </a:lnTo>
                <a:cubicBezTo>
                  <a:pt x="0" y="262608"/>
                  <a:pt x="118959" y="94735"/>
                  <a:pt x="288495" y="23027"/>
                </a:cubicBezTo>
                <a:close/>
              </a:path>
            </a:pathLst>
          </a:custGeom>
        </p:spPr>
      </p:pic>
    </p:spTree>
    <p:extLst>
      <p:ext uri="{BB962C8B-B14F-4D97-AF65-F5344CB8AC3E}">
        <p14:creationId xmlns:p14="http://schemas.microsoft.com/office/powerpoint/2010/main" val="1627597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ECD8D3E-7502-4E1D-8FB5-A7856A1B6851}"/>
              </a:ext>
            </a:extLst>
          </p:cNvPr>
          <p:cNvSpPr/>
          <p:nvPr/>
        </p:nvSpPr>
        <p:spPr>
          <a:xfrm rot="18900000">
            <a:off x="7919874" y="545165"/>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2789145" y="2705725"/>
            <a:ext cx="2791149" cy="1446550"/>
          </a:xfrm>
          <a:prstGeom prst="rect">
            <a:avLst/>
          </a:prstGeom>
          <a:noFill/>
        </p:spPr>
        <p:txBody>
          <a:bodyPr wrap="none" rtlCol="0">
            <a:spAutoFit/>
          </a:bodyPr>
          <a:lstStyle/>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44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Tree>
    <p:extLst>
      <p:ext uri="{BB962C8B-B14F-4D97-AF65-F5344CB8AC3E}">
        <p14:creationId xmlns:p14="http://schemas.microsoft.com/office/powerpoint/2010/main" val="278613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2299280211"/>
                  </p:ext>
                </p:extLst>
              </p:nvPr>
            </p:nvGraphicFramePr>
            <p:xfrm>
              <a:off x="3001857" y="309922"/>
              <a:ext cx="6188284" cy="8454145"/>
            </p:xfrm>
            <a:graphic>
              <a:graphicData uri="http://schemas.microsoft.com/office/drawing/2017/model3d">
                <am3d:model3d r:embed="rId3">
                  <am3d:spPr>
                    <a:xfrm>
                      <a:off x="0" y="0"/>
                      <a:ext cx="6188284" cy="8454145"/>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001857" y="309922"/>
                <a:ext cx="6188284" cy="8454145"/>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15" name="Rectangle: Rounded Corners 14">
            <a:extLst>
              <a:ext uri="{FF2B5EF4-FFF2-40B4-BE49-F238E27FC236}">
                <a16:creationId xmlns:a16="http://schemas.microsoft.com/office/drawing/2014/main" id="{A1C24681-EF57-4D10-B0B4-4D95FC888772}"/>
              </a:ext>
            </a:extLst>
          </p:cNvPr>
          <p:cNvSpPr/>
          <p:nvPr/>
        </p:nvSpPr>
        <p:spPr>
          <a:xfrm>
            <a:off x="-11187903"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922A196-1380-4AA5-B50B-4CE0D8FCF9AD}"/>
              </a:ext>
            </a:extLst>
          </p:cNvPr>
          <p:cNvSpPr txBox="1"/>
          <p:nvPr/>
        </p:nvSpPr>
        <p:spPr>
          <a:xfrm>
            <a:off x="-6487885"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0" name="Oval 9">
            <a:extLst>
              <a:ext uri="{FF2B5EF4-FFF2-40B4-BE49-F238E27FC236}">
                <a16:creationId xmlns:a16="http://schemas.microsoft.com/office/drawing/2014/main" id="{796D2545-55DC-4FD2-878B-A644EEB92BD1}"/>
              </a:ext>
            </a:extLst>
          </p:cNvPr>
          <p:cNvSpPr/>
          <p:nvPr/>
        </p:nvSpPr>
        <p:spPr>
          <a:xfrm>
            <a:off x="-2442739" y="6857999"/>
            <a:ext cx="2442739" cy="24427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1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00DEDEA1-E15F-42E7-A3CC-DA9FB0544A2F}"/>
              </a:ext>
            </a:extLst>
          </p:cNvPr>
          <p:cNvSpPr/>
          <p:nvPr/>
        </p:nvSpPr>
        <p:spPr>
          <a:xfrm rot="18900000">
            <a:off x="9011265" y="1650637"/>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211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UBUNTU</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Ubuntu offers an intuitive interface, easy installation, and extensive community support. Ubuntu has various variants such as Ubuntu Desktop (for general use), Ubuntu Server (for servers), and other variants such as </a:t>
            </a:r>
            <a:r>
              <a:rPr lang="en-US" sz="1600" dirty="0" err="1">
                <a:latin typeface="Tahoma" panose="020B0604030504040204" pitchFamily="34" charset="0"/>
                <a:ea typeface="Tahoma" panose="020B0604030504040204" pitchFamily="34" charset="0"/>
                <a:cs typeface="Tahoma" panose="020B0604030504040204" pitchFamily="34" charset="0"/>
              </a:rPr>
              <a:t>Kubuntu</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Xubuntu</a:t>
            </a:r>
            <a:r>
              <a:rPr lang="en-US" sz="1600" dirty="0">
                <a:latin typeface="Tahoma" panose="020B0604030504040204" pitchFamily="34" charset="0"/>
                <a:ea typeface="Tahoma" panose="020B0604030504040204" pitchFamily="34" charset="0"/>
                <a:cs typeface="Tahoma" panose="020B0604030504040204" pitchFamily="34" charset="0"/>
              </a:rPr>
              <a:t>, and </a:t>
            </a:r>
            <a:r>
              <a:rPr lang="en-US" sz="1600" dirty="0" err="1">
                <a:latin typeface="Tahoma" panose="020B0604030504040204" pitchFamily="34" charset="0"/>
                <a:ea typeface="Tahoma" panose="020B0604030504040204" pitchFamily="34" charset="0"/>
                <a:cs typeface="Tahoma" panose="020B0604030504040204" pitchFamily="34" charset="0"/>
              </a:rPr>
              <a:t>Lubuntu</a:t>
            </a:r>
            <a:r>
              <a:rPr lang="en-US" sz="1600" dirty="0">
                <a:latin typeface="Tahoma" panose="020B0604030504040204" pitchFamily="34" charset="0"/>
                <a:ea typeface="Tahoma" panose="020B0604030504040204" pitchFamily="34" charset="0"/>
                <a:cs typeface="Tahoma" panose="020B0604030504040204" pitchFamily="34" charset="0"/>
              </a:rPr>
              <a:t> with different desktop environments.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6156" y="117794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628251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694383" cy="923330"/>
          </a:xfrm>
          <a:prstGeom prst="rect">
            <a:avLst/>
          </a:prstGeom>
          <a:noFill/>
        </p:spPr>
        <p:txBody>
          <a:bodyPr wrap="squar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RED HAT ENTERPRISE LINUX</a:t>
            </a:r>
          </a:p>
        </p:txBody>
      </p:sp>
      <p:sp>
        <p:nvSpPr>
          <p:cNvPr id="3" name="TextBox 2">
            <a:extLst>
              <a:ext uri="{FF2B5EF4-FFF2-40B4-BE49-F238E27FC236}">
                <a16:creationId xmlns:a16="http://schemas.microsoft.com/office/drawing/2014/main" id="{3EA4F110-09F8-4148-B48F-CA7AB8D86A46}"/>
              </a:ext>
            </a:extLst>
          </p:cNvPr>
          <p:cNvSpPr txBox="1"/>
          <p:nvPr/>
        </p:nvSpPr>
        <p:spPr>
          <a:xfrm>
            <a:off x="3356979" y="2771775"/>
            <a:ext cx="3187435"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Red Hat's core system, known as Red Hat Enterprise Linux (RHEL), is designed to be a stable and commercially viable distribution. RHEL is designed for use in business and enterprise environments that require stability, security, and guaranteed commercial support.</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317706" y="2262565"/>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14" name="Picture 13">
            <a:extLst>
              <a:ext uri="{FF2B5EF4-FFF2-40B4-BE49-F238E27FC236}">
                <a16:creationId xmlns:a16="http://schemas.microsoft.com/office/drawing/2014/main" id="{17447C1B-5160-4B16-8803-2CC48A8E78C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73423075-CE69-49B7-A134-E58395A2229E}"/>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2" name="Rectangle 11">
            <a:extLst>
              <a:ext uri="{FF2B5EF4-FFF2-40B4-BE49-F238E27FC236}">
                <a16:creationId xmlns:a16="http://schemas.microsoft.com/office/drawing/2014/main" id="{DA9F823F-E264-4D79-B7B7-562CEED013DC}"/>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255E1DD-8ABB-42F8-B9B5-CC8627D2D8B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3351435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2" name="Rectangle 41">
            <a:extLst>
              <a:ext uri="{FF2B5EF4-FFF2-40B4-BE49-F238E27FC236}">
                <a16:creationId xmlns:a16="http://schemas.microsoft.com/office/drawing/2014/main" id="{2E713ED3-6CED-4434-815B-28E95C19DACA}"/>
              </a:ext>
            </a:extLst>
          </p:cNvPr>
          <p:cNvSpPr/>
          <p:nvPr/>
        </p:nvSpPr>
        <p:spPr>
          <a:xfrm rot="18900000">
            <a:off x="9011265" y="3878366"/>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0959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DEBIAN</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1323439"/>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Debian is a reliable distribution commonly used in servers and business environments due to its stability. This distro is also known for its strict testing process before releasing a new version.</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3347190"/>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Tree>
    <p:extLst>
      <p:ext uri="{BB962C8B-B14F-4D97-AF65-F5344CB8AC3E}">
        <p14:creationId xmlns:p14="http://schemas.microsoft.com/office/powerpoint/2010/main" val="21349193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43" name="Rectangle 42">
            <a:extLst>
              <a:ext uri="{FF2B5EF4-FFF2-40B4-BE49-F238E27FC236}">
                <a16:creationId xmlns:a16="http://schemas.microsoft.com/office/drawing/2014/main" id="{48205FD3-00F5-4D39-9477-E2600D8DC242}"/>
              </a:ext>
            </a:extLst>
          </p:cNvPr>
          <p:cNvSpPr/>
          <p:nvPr/>
        </p:nvSpPr>
        <p:spPr>
          <a:xfrm rot="18900000">
            <a:off x="7919874" y="4970928"/>
            <a:ext cx="1371600" cy="1371600"/>
          </a:xfrm>
          <a:prstGeom prst="rect">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73719"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GENTOO</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062103"/>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Gentoo Linux is a very unique Linux distribution and is more likely aimed at those of you who have quite in-depth technical knowledge. Compared to other Linux distributions, Gentoo has a more hands-on approach and gives users more control over the configuration and compilation process.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8416304" y="44318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Rectangle 15">
            <a:extLst>
              <a:ext uri="{FF2B5EF4-FFF2-40B4-BE49-F238E27FC236}">
                <a16:creationId xmlns:a16="http://schemas.microsoft.com/office/drawing/2014/main" id="{A55639DB-B6C0-45F7-B108-BED99B218B25}"/>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092FD93C-87FB-4D53-99C6-22961490EEDB}"/>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06867368-062B-4233-9B71-3A0B98FD6736}"/>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48C401B4-6E0F-4920-9735-270B6D9889AB}"/>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108894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658FAA5D-0B74-40FA-B5D2-127F4759D618}"/>
              </a:ext>
            </a:extLst>
          </p:cNvPr>
          <p:cNvSpPr/>
          <p:nvPr/>
        </p:nvSpPr>
        <p:spPr>
          <a:xfrm rot="18900000">
            <a:off x="7919874" y="274320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9" name="TextBox 8">
            <a:extLst>
              <a:ext uri="{FF2B5EF4-FFF2-40B4-BE49-F238E27FC236}">
                <a16:creationId xmlns:a16="http://schemas.microsoft.com/office/drawing/2014/main" id="{C59C4541-362C-4E59-9770-D461348F5125}"/>
              </a:ext>
            </a:extLst>
          </p:cNvPr>
          <p:cNvSpPr txBox="1"/>
          <p:nvPr/>
        </p:nvSpPr>
        <p:spPr>
          <a:xfrm>
            <a:off x="1429817" y="1202948"/>
            <a:ext cx="2079415" cy="1077218"/>
          </a:xfrm>
          <a:prstGeom prst="rect">
            <a:avLst/>
          </a:prstGeom>
          <a:noFill/>
        </p:spPr>
        <p:txBody>
          <a:bodyPr wrap="none" rtlCol="0">
            <a:spAutoFit/>
          </a:bodyPr>
          <a:lstStyle/>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LINUX </a:t>
            </a:r>
          </a:p>
          <a:p>
            <a:r>
              <a:rPr lang="en-US" sz="3200" b="1" dirty="0">
                <a:solidFill>
                  <a:srgbClr val="FF8D37"/>
                </a:solidFill>
                <a:latin typeface="Tahoma" panose="020B0604030504040204" pitchFamily="34" charset="0"/>
                <a:ea typeface="Tahoma" panose="020B0604030504040204" pitchFamily="34" charset="0"/>
                <a:cs typeface="Tahoma" panose="020B0604030504040204" pitchFamily="34" charset="0"/>
              </a:rPr>
              <a:t>DISTROS</a:t>
            </a:r>
          </a:p>
        </p:txBody>
      </p:sp>
      <p:sp>
        <p:nvSpPr>
          <p:cNvPr id="2" name="TextBox 1">
            <a:extLst>
              <a:ext uri="{FF2B5EF4-FFF2-40B4-BE49-F238E27FC236}">
                <a16:creationId xmlns:a16="http://schemas.microsoft.com/office/drawing/2014/main" id="{BB6D3687-BCEB-4414-975A-5F250FCE49A2}"/>
              </a:ext>
            </a:extLst>
          </p:cNvPr>
          <p:cNvSpPr txBox="1"/>
          <p:nvPr/>
        </p:nvSpPr>
        <p:spPr>
          <a:xfrm>
            <a:off x="1429817" y="2771775"/>
            <a:ext cx="1124026"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CENTOS</a:t>
            </a:r>
          </a:p>
        </p:txBody>
      </p:sp>
      <p:sp>
        <p:nvSpPr>
          <p:cNvPr id="3" name="TextBox 2">
            <a:extLst>
              <a:ext uri="{FF2B5EF4-FFF2-40B4-BE49-F238E27FC236}">
                <a16:creationId xmlns:a16="http://schemas.microsoft.com/office/drawing/2014/main" id="{3EA4F110-09F8-4148-B48F-CA7AB8D86A46}"/>
              </a:ext>
            </a:extLst>
          </p:cNvPr>
          <p:cNvSpPr txBox="1"/>
          <p:nvPr/>
        </p:nvSpPr>
        <p:spPr>
          <a:xfrm>
            <a:off x="2648691" y="2771775"/>
            <a:ext cx="3895724" cy="2308324"/>
          </a:xfrm>
          <a:prstGeom prst="rect">
            <a:avLst/>
          </a:prstGeom>
          <a:noFill/>
        </p:spPr>
        <p:txBody>
          <a:bodyPr wrap="square" rtlCol="0">
            <a:spAutoFit/>
          </a:bodyPr>
          <a:lstStyle/>
          <a:p>
            <a:pPr algn="just"/>
            <a:r>
              <a:rPr lang="en-US" sz="1600" dirty="0">
                <a:latin typeface="Tahoma" panose="020B0604030504040204" pitchFamily="34" charset="0"/>
                <a:ea typeface="Tahoma" panose="020B0604030504040204" pitchFamily="34" charset="0"/>
                <a:cs typeface="Tahoma" panose="020B0604030504040204" pitchFamily="34" charset="0"/>
              </a:rPr>
              <a:t>CentOS (Community Enterprise Operating System) is a Linux distribution based on Red Hat Enterprise Linux (RHEL) which aims to provide a stable, reliable and cost-free platform for use in business and server environments. CentOS provides all the features found in RHEL, including security and regular updates.</a:t>
            </a:r>
          </a:p>
        </p:txBody>
      </p:sp>
      <p:sp>
        <p:nvSpPr>
          <p:cNvPr id="6" name="Isosceles Triangle 5">
            <a:extLst>
              <a:ext uri="{FF2B5EF4-FFF2-40B4-BE49-F238E27FC236}">
                <a16:creationId xmlns:a16="http://schemas.microsoft.com/office/drawing/2014/main" id="{900F4F43-87F5-4969-B35E-CDF5DE255AD4}"/>
              </a:ext>
            </a:extLst>
          </p:cNvPr>
          <p:cNvSpPr/>
          <p:nvPr/>
        </p:nvSpPr>
        <p:spPr>
          <a:xfrm rot="5400000">
            <a:off x="7341381" y="5574918"/>
            <a:ext cx="189800" cy="163621"/>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8D37"/>
                </a:solidFill>
              </a:ln>
            </a:endParaRPr>
          </a:p>
        </p:txBody>
      </p:sp>
      <p:pic>
        <p:nvPicPr>
          <p:cNvPr id="7" name="Picture 6">
            <a:extLst>
              <a:ext uri="{FF2B5EF4-FFF2-40B4-BE49-F238E27FC236}">
                <a16:creationId xmlns:a16="http://schemas.microsoft.com/office/drawing/2014/main" id="{F972B0D1-EA75-42C3-8FDC-60A4DD80B0C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143" b="95833" l="10000" r="90000">
                        <a14:foregroundMark x1="46000" y1="8333" x2="43333" y2="8333"/>
                        <a14:foregroundMark x1="41000" y1="91071" x2="41000" y2="91071"/>
                        <a14:foregroundMark x1="46000" y1="95833" x2="46000" y2="95833"/>
                      </a14:backgroundRemoval>
                    </a14:imgEffect>
                  </a14:imgLayer>
                </a14:imgProps>
              </a:ext>
              <a:ext uri="{28A0092B-C50C-407E-A947-70E740481C1C}">
                <a14:useLocalDpi xmlns:a14="http://schemas.microsoft.com/office/drawing/2010/main" val="0"/>
              </a:ext>
            </a:extLst>
          </a:blip>
          <a:stretch>
            <a:fillRect/>
          </a:stretch>
        </p:blipFill>
        <p:spPr>
          <a:xfrm>
            <a:off x="7672747" y="2956441"/>
            <a:ext cx="1902795" cy="1065565"/>
          </a:xfrm>
          <a:prstGeom prst="rect">
            <a:avLst/>
          </a:prstGeom>
        </p:spPr>
      </p:pic>
      <p:pic>
        <p:nvPicPr>
          <p:cNvPr id="14" name="Picture 13">
            <a:extLst>
              <a:ext uri="{FF2B5EF4-FFF2-40B4-BE49-F238E27FC236}">
                <a16:creationId xmlns:a16="http://schemas.microsoft.com/office/drawing/2014/main" id="{0C776A3A-5FFF-44C1-B9C3-56107606D5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257" b="93945" l="10000" r="90000">
                        <a14:foregroundMark x1="40722" y1="24037" x2="39588" y2="24037"/>
                        <a14:foregroundMark x1="46701" y1="12661" x2="49897" y2="8440"/>
                        <a14:foregroundMark x1="48247" y1="93945" x2="46701" y2="87523"/>
                      </a14:backgroundRemoval>
                    </a14:imgEffect>
                  </a14:imgLayer>
                </a14:imgProps>
              </a:ext>
              <a:ext uri="{28A0092B-C50C-407E-A947-70E740481C1C}">
                <a14:useLocalDpi xmlns:a14="http://schemas.microsoft.com/office/drawing/2010/main" val="0"/>
              </a:ext>
            </a:extLst>
          </a:blip>
          <a:stretch>
            <a:fillRect/>
          </a:stretch>
        </p:blipFill>
        <p:spPr>
          <a:xfrm>
            <a:off x="7641618" y="711492"/>
            <a:ext cx="1902795" cy="1069096"/>
          </a:xfrm>
          <a:prstGeom prst="rect">
            <a:avLst/>
          </a:prstGeom>
        </p:spPr>
      </p:pic>
      <p:sp>
        <p:nvSpPr>
          <p:cNvPr id="15" name="Rectangle 14">
            <a:extLst>
              <a:ext uri="{FF2B5EF4-FFF2-40B4-BE49-F238E27FC236}">
                <a16:creationId xmlns:a16="http://schemas.microsoft.com/office/drawing/2014/main" id="{B59591A4-9D7F-403D-AF79-5F28D9EB614A}"/>
              </a:ext>
            </a:extLst>
          </p:cNvPr>
          <p:cNvSpPr/>
          <p:nvPr/>
        </p:nvSpPr>
        <p:spPr>
          <a:xfrm rot="18900000">
            <a:off x="7907216" y="573950"/>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EDAA50A6-A178-4E7B-8A09-D0FEC479BD37}"/>
              </a:ext>
            </a:extLst>
          </p:cNvPr>
          <p:cNvSpPr/>
          <p:nvPr/>
        </p:nvSpPr>
        <p:spPr>
          <a:xfrm rot="18900000">
            <a:off x="7938344" y="4970929"/>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5" name="Picture 4">
            <a:extLst>
              <a:ext uri="{FF2B5EF4-FFF2-40B4-BE49-F238E27FC236}">
                <a16:creationId xmlns:a16="http://schemas.microsoft.com/office/drawing/2014/main" id="{643A6D02-0383-4D33-BDA9-7F3B965AE93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38667" y1="39111" x2="38667" y2="39111"/>
                        <a14:foregroundMark x1="36889" y1="44889" x2="36889" y2="44889"/>
                        <a14:foregroundMark x1="32444" y1="54222" x2="32444" y2="54222"/>
                        <a14:foregroundMark x1="42667" y1="52889" x2="42667" y2="52889"/>
                        <a14:foregroundMark x1="46222" y1="43556" x2="46222" y2="43556"/>
                        <a14:foregroundMark x1="45333" y1="42667" x2="45333" y2="42667"/>
                        <a14:foregroundMark x1="49778" y1="47111" x2="49778" y2="47111"/>
                        <a14:foregroundMark x1="50222" y1="42222" x2="50222" y2="42222"/>
                        <a14:foregroundMark x1="65333" y1="23111" x2="65333" y2="23111"/>
                      </a14:backgroundRemoval>
                    </a14:imgEffect>
                  </a14:imgLayer>
                </a14:imgProps>
              </a:ext>
              <a:ext uri="{28A0092B-C50C-407E-A947-70E740481C1C}">
                <a14:useLocalDpi xmlns:a14="http://schemas.microsoft.com/office/drawing/2010/main" val="0"/>
              </a:ext>
            </a:extLst>
          </a:blip>
          <a:stretch>
            <a:fillRect/>
          </a:stretch>
        </p:blipFill>
        <p:spPr>
          <a:xfrm>
            <a:off x="7568229" y="4814118"/>
            <a:ext cx="2143125" cy="2143125"/>
          </a:xfrm>
          <a:prstGeom prst="rect">
            <a:avLst/>
          </a:prstGeom>
        </p:spPr>
      </p:pic>
      <p:sp>
        <p:nvSpPr>
          <p:cNvPr id="16" name="Rectangle 15">
            <a:extLst>
              <a:ext uri="{FF2B5EF4-FFF2-40B4-BE49-F238E27FC236}">
                <a16:creationId xmlns:a16="http://schemas.microsoft.com/office/drawing/2014/main" id="{F2A654F2-FE90-4A98-8557-F163F0F4E948}"/>
              </a:ext>
            </a:extLst>
          </p:cNvPr>
          <p:cNvSpPr/>
          <p:nvPr/>
        </p:nvSpPr>
        <p:spPr>
          <a:xfrm rot="18900000">
            <a:off x="9011264" y="1658573"/>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7" name="Picture 16">
            <a:extLst>
              <a:ext uri="{FF2B5EF4-FFF2-40B4-BE49-F238E27FC236}">
                <a16:creationId xmlns:a16="http://schemas.microsoft.com/office/drawing/2014/main" id="{A334266A-C193-4658-A07B-50E87B500191}"/>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3061" b="96939" l="0" r="97665">
                        <a14:foregroundMark x1="47082" y1="22449" x2="47082" y2="22449"/>
                        <a14:foregroundMark x1="48249" y1="31633" x2="48249" y2="35204"/>
                        <a14:foregroundMark x1="48249" y1="37245" x2="48638" y2="38776"/>
                        <a14:foregroundMark x1="45914" y1="18878" x2="54864" y2="48980"/>
                        <a14:foregroundMark x1="54864" y1="48980" x2="54864" y2="49490"/>
                        <a14:foregroundMark x1="56420" y1="30612" x2="40078" y2="56633"/>
                        <a14:foregroundMark x1="40078" y1="56633" x2="28016" y2="41327"/>
                        <a14:foregroundMark x1="47860" y1="31122" x2="31518" y2="47449"/>
                        <a14:foregroundMark x1="31518" y1="47449" x2="31518" y2="49490"/>
                        <a14:foregroundMark x1="45914" y1="30612" x2="31907" y2="12245"/>
                        <a14:foregroundMark x1="31907" y1="12245" x2="31907" y2="12245"/>
                        <a14:foregroundMark x1="35409" y1="13776" x2="35409" y2="13776"/>
                        <a14:foregroundMark x1="35409" y1="13776" x2="35409" y2="13776"/>
                        <a14:foregroundMark x1="34241" y1="9184" x2="34241" y2="9184"/>
                        <a14:foregroundMark x1="34241" y1="9184" x2="34241" y2="9184"/>
                        <a14:foregroundMark x1="33074" y1="7143" x2="33074" y2="7143"/>
                        <a14:foregroundMark x1="33074" y1="4082" x2="16732" y2="69388"/>
                        <a14:foregroundMark x1="16732" y1="69388" x2="76654" y2="81633"/>
                        <a14:foregroundMark x1="76654" y1="81633" x2="75486" y2="44388"/>
                        <a14:foregroundMark x1="75486" y1="44388" x2="69261" y2="31122"/>
                        <a14:foregroundMark x1="78210" y1="58673" x2="84825" y2="87245"/>
                        <a14:foregroundMark x1="84825" y1="87245" x2="60700" y2="96939"/>
                        <a14:foregroundMark x1="60700" y1="96939" x2="50195" y2="87755"/>
                        <a14:foregroundMark x1="13619" y1="66327" x2="10506" y2="44898"/>
                        <a14:foregroundMark x1="10895" y1="57653" x2="9339" y2="46429"/>
                        <a14:foregroundMark x1="10117" y1="47449" x2="5058" y2="59184"/>
                        <a14:foregroundMark x1="2724" y1="51531" x2="389" y2="52551"/>
                        <a14:foregroundMark x1="90661" y1="62245" x2="85992" y2="85714"/>
                        <a14:foregroundMark x1="94163" y1="66327" x2="92607" y2="84694"/>
                        <a14:foregroundMark x1="98054" y1="76020" x2="98054" y2="76020"/>
                        <a14:foregroundMark x1="50973" y1="3061" x2="50973" y2="3061"/>
                      </a14:backgroundRemoval>
                    </a14:imgEffect>
                  </a14:imgLayer>
                </a14:imgProps>
              </a:ext>
              <a:ext uri="{28A0092B-C50C-407E-A947-70E740481C1C}">
                <a14:useLocalDpi xmlns:a14="http://schemas.microsoft.com/office/drawing/2010/main" val="0"/>
              </a:ext>
            </a:extLst>
          </a:blip>
          <a:stretch>
            <a:fillRect/>
          </a:stretch>
        </p:blipFill>
        <p:spPr>
          <a:xfrm>
            <a:off x="9134147" y="1854774"/>
            <a:ext cx="1115569" cy="850784"/>
          </a:xfrm>
          <a:prstGeom prst="rect">
            <a:avLst/>
          </a:prstGeom>
        </p:spPr>
      </p:pic>
      <p:sp>
        <p:nvSpPr>
          <p:cNvPr id="18" name="Rectangle 17">
            <a:extLst>
              <a:ext uri="{FF2B5EF4-FFF2-40B4-BE49-F238E27FC236}">
                <a16:creationId xmlns:a16="http://schemas.microsoft.com/office/drawing/2014/main" id="{B786BFCC-2635-4026-9F06-2D6DF92D526E}"/>
              </a:ext>
            </a:extLst>
          </p:cNvPr>
          <p:cNvSpPr/>
          <p:nvPr/>
        </p:nvSpPr>
        <p:spPr>
          <a:xfrm rot="18900000">
            <a:off x="9011265" y="3827828"/>
            <a:ext cx="1371600" cy="1371600"/>
          </a:xfrm>
          <a:prstGeom prst="rect">
            <a:avLst/>
          </a:prstGeom>
          <a:noFill/>
          <a:ln>
            <a:solidFill>
              <a:srgbClr val="FF8D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19" name="Picture 18">
            <a:extLst>
              <a:ext uri="{FF2B5EF4-FFF2-40B4-BE49-F238E27FC236}">
                <a16:creationId xmlns:a16="http://schemas.microsoft.com/office/drawing/2014/main" id="{FA7A5AED-B3C2-4ABB-A268-38C91298373B}"/>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2609" b="96522" l="2740" r="98174">
                        <a14:foregroundMark x1="56164" y1="14783" x2="31050" y2="19565"/>
                        <a14:foregroundMark x1="31050" y1="19565" x2="36986" y2="49130"/>
                        <a14:foregroundMark x1="36986" y1="49130" x2="33333" y2="70870"/>
                        <a14:foregroundMark x1="33333" y1="70870" x2="43836" y2="70000"/>
                        <a14:foregroundMark x1="38356" y1="74783" x2="15068" y2="74348"/>
                        <a14:foregroundMark x1="15068" y1="74348" x2="29680" y2="63913"/>
                        <a14:foregroundMark x1="10502" y1="80000" x2="10502" y2="80000"/>
                        <a14:foregroundMark x1="5479" y1="78261" x2="5479" y2="78261"/>
                        <a14:foregroundMark x1="55708" y1="80870" x2="55708" y2="80870"/>
                        <a14:foregroundMark x1="57991" y1="77391" x2="57991" y2="77391"/>
                        <a14:foregroundMark x1="65753" y1="73478" x2="65753" y2="73478"/>
                        <a14:foregroundMark x1="72146" y1="67391" x2="91324" y2="52609"/>
                        <a14:foregroundMark x1="91324" y1="52609" x2="94977" y2="40000"/>
                        <a14:foregroundMark x1="83562" y1="63913" x2="66667" y2="75652"/>
                        <a14:foregroundMark x1="44749" y1="88261" x2="22831" y2="96522"/>
                        <a14:foregroundMark x1="22831" y1="96522" x2="10959" y2="90870"/>
                        <a14:foregroundMark x1="2740" y1="85217" x2="2740" y2="85217"/>
                        <a14:foregroundMark x1="94064" y1="55652" x2="94064" y2="55652"/>
                        <a14:foregroundMark x1="95890" y1="50000" x2="95890" y2="50000"/>
                        <a14:foregroundMark x1="98630" y1="47391" x2="98630" y2="47391"/>
                        <a14:foregroundMark x1="31963" y1="18261" x2="31963" y2="18261"/>
                        <a14:foregroundMark x1="51598" y1="13478" x2="21005" y2="16522"/>
                        <a14:foregroundMark x1="21005" y1="16522" x2="15525" y2="35652"/>
                        <a14:foregroundMark x1="14155" y1="13478" x2="14155" y2="13478"/>
                        <a14:foregroundMark x1="37900" y1="4348" x2="37900" y2="4348"/>
                        <a14:foregroundMark x1="51142" y1="3913" x2="51142" y2="3913"/>
                        <a14:foregroundMark x1="31050" y1="2609" x2="31050" y2="2609"/>
                      </a14:backgroundRemoval>
                    </a14:imgEffect>
                  </a14:imgLayer>
                </a14:imgProps>
              </a:ext>
              <a:ext uri="{28A0092B-C50C-407E-A947-70E740481C1C}">
                <a14:useLocalDpi xmlns:a14="http://schemas.microsoft.com/office/drawing/2010/main" val="0"/>
              </a:ext>
            </a:extLst>
          </a:blip>
          <a:stretch>
            <a:fillRect/>
          </a:stretch>
        </p:blipFill>
        <p:spPr>
          <a:xfrm>
            <a:off x="9326843" y="4006329"/>
            <a:ext cx="976904" cy="1025972"/>
          </a:xfrm>
          <a:prstGeom prst="rect">
            <a:avLst/>
          </a:prstGeom>
        </p:spPr>
      </p:pic>
    </p:spTree>
    <p:extLst>
      <p:ext uri="{BB962C8B-B14F-4D97-AF65-F5344CB8AC3E}">
        <p14:creationId xmlns:p14="http://schemas.microsoft.com/office/powerpoint/2010/main" val="1283557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646331"/>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What is responsible for managing hardware resources and providing essential services for the operating system?</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69722" y="3747357"/>
            <a:ext cx="1022075" cy="369332"/>
          </a:xfrm>
          <a:prstGeom prst="rect">
            <a:avLst/>
          </a:prstGeom>
          <a:noFill/>
        </p:spPr>
        <p:txBody>
          <a:bodyPr wrap="none" rtlCol="0">
            <a:spAutoFit/>
          </a:bodyPr>
          <a:lstStyle/>
          <a:p>
            <a:r>
              <a:rPr lang="en-US" dirty="0"/>
              <a:t>B. Kernel</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679416" y="3747357"/>
            <a:ext cx="1752211" cy="369332"/>
          </a:xfrm>
          <a:prstGeom prst="rect">
            <a:avLst/>
          </a:prstGeom>
          <a:noFill/>
        </p:spPr>
        <p:txBody>
          <a:bodyPr wrap="none" rtlCol="0">
            <a:spAutoFit/>
          </a:bodyPr>
          <a:lstStyle/>
          <a:p>
            <a:r>
              <a:rPr lang="en-US" dirty="0"/>
              <a:t>A. Mother Board</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186275" y="3747357"/>
            <a:ext cx="861851" cy="369332"/>
          </a:xfrm>
          <a:prstGeom prst="rect">
            <a:avLst/>
          </a:prstGeom>
          <a:noFill/>
        </p:spPr>
        <p:txBody>
          <a:bodyPr wrap="none" rtlCol="0">
            <a:spAutoFit/>
          </a:bodyPr>
          <a:lstStyle/>
          <a:p>
            <a:r>
              <a:rPr lang="en-US" dirty="0"/>
              <a:t>C. Windows</a:t>
            </a:r>
          </a:p>
        </p:txBody>
      </p:sp>
    </p:spTree>
    <p:extLst>
      <p:ext uri="{BB962C8B-B14F-4D97-AF65-F5344CB8AC3E}">
        <p14:creationId xmlns:p14="http://schemas.microsoft.com/office/powerpoint/2010/main" val="38006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4" name="TextBox 3">
            <a:extLst>
              <a:ext uri="{FF2B5EF4-FFF2-40B4-BE49-F238E27FC236}">
                <a16:creationId xmlns:a16="http://schemas.microsoft.com/office/drawing/2014/main" id="{FBD10BC7-B18A-482D-B67C-90235BE8BFE1}"/>
              </a:ext>
            </a:extLst>
          </p:cNvPr>
          <p:cNvSpPr txBox="1"/>
          <p:nvPr/>
        </p:nvSpPr>
        <p:spPr>
          <a:xfrm>
            <a:off x="5193432" y="3110925"/>
            <a:ext cx="1805135" cy="584775"/>
          </a:xfrm>
          <a:prstGeom prst="rect">
            <a:avLst/>
          </a:prstGeom>
          <a:noFill/>
        </p:spPr>
        <p:txBody>
          <a:bodyPr wrap="square" rtlCol="0">
            <a:spAutoFit/>
          </a:bodyPr>
          <a:lstStyle/>
          <a:p>
            <a:r>
              <a:rPr lang="en-US" sz="3200" dirty="0">
                <a:solidFill>
                  <a:srgbClr val="FF8D37"/>
                </a:solidFill>
              </a:rPr>
              <a:t>B. Kernel</a:t>
            </a:r>
          </a:p>
        </p:txBody>
      </p:sp>
    </p:spTree>
    <p:extLst>
      <p:ext uri="{BB962C8B-B14F-4D97-AF65-F5344CB8AC3E}">
        <p14:creationId xmlns:p14="http://schemas.microsoft.com/office/powerpoint/2010/main" val="2940516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369332"/>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Ubuntu, Fedora, Debian, and Mint are various kinds of?</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55710" y="3451511"/>
            <a:ext cx="2075524" cy="369332"/>
          </a:xfrm>
          <a:prstGeom prst="rect">
            <a:avLst/>
          </a:prstGeom>
          <a:noFill/>
        </p:spPr>
        <p:txBody>
          <a:bodyPr wrap="none" rtlCol="0">
            <a:spAutoFit/>
          </a:bodyPr>
          <a:lstStyle/>
          <a:p>
            <a:r>
              <a:rPr lang="en-US" dirty="0"/>
              <a:t>B. Mac Service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2994956" y="3451511"/>
            <a:ext cx="2055947" cy="369332"/>
          </a:xfrm>
          <a:prstGeom prst="rect">
            <a:avLst/>
          </a:prstGeom>
          <a:noFill/>
        </p:spPr>
        <p:txBody>
          <a:bodyPr wrap="none" rtlCol="0">
            <a:spAutoFit/>
          </a:bodyPr>
          <a:lstStyle/>
          <a:p>
            <a:r>
              <a:rPr lang="en-US" dirty="0"/>
              <a:t>A. Windows Version</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683124" y="3451511"/>
            <a:ext cx="2036437" cy="369332"/>
          </a:xfrm>
          <a:prstGeom prst="rect">
            <a:avLst/>
          </a:prstGeom>
          <a:noFill/>
        </p:spPr>
        <p:txBody>
          <a:bodyPr wrap="none" rtlCol="0">
            <a:spAutoFit/>
          </a:bodyPr>
          <a:lstStyle/>
          <a:p>
            <a:r>
              <a:rPr lang="en-US" dirty="0"/>
              <a:t>C. Linux Distro</a:t>
            </a:r>
          </a:p>
        </p:txBody>
      </p:sp>
    </p:spTree>
    <p:extLst>
      <p:ext uri="{BB962C8B-B14F-4D97-AF65-F5344CB8AC3E}">
        <p14:creationId xmlns:p14="http://schemas.microsoft.com/office/powerpoint/2010/main" val="4074468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EF111E69-06CC-45DE-ABE9-6B026A39D940}"/>
              </a:ext>
            </a:extLst>
          </p:cNvPr>
          <p:cNvSpPr txBox="1"/>
          <p:nvPr/>
        </p:nvSpPr>
        <p:spPr>
          <a:xfrm>
            <a:off x="4812636" y="3136612"/>
            <a:ext cx="2566728" cy="584775"/>
          </a:xfrm>
          <a:prstGeom prst="rect">
            <a:avLst/>
          </a:prstGeom>
          <a:noFill/>
        </p:spPr>
        <p:txBody>
          <a:bodyPr wrap="none" rtlCol="0">
            <a:spAutoFit/>
          </a:bodyPr>
          <a:lstStyle/>
          <a:p>
            <a:r>
              <a:rPr lang="en-US" sz="3200" dirty="0">
                <a:solidFill>
                  <a:srgbClr val="FF8D37"/>
                </a:solidFill>
              </a:rPr>
              <a:t>C. Linux Distro</a:t>
            </a:r>
          </a:p>
        </p:txBody>
      </p:sp>
    </p:spTree>
    <p:extLst>
      <p:ext uri="{BB962C8B-B14F-4D97-AF65-F5344CB8AC3E}">
        <p14:creationId xmlns:p14="http://schemas.microsoft.com/office/powerpoint/2010/main" val="197284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782669"/>
            <a:ext cx="9080500" cy="646331"/>
          </a:xfrm>
          <a:prstGeom prst="rect">
            <a:avLst/>
          </a:prstGeom>
          <a:noFill/>
        </p:spPr>
        <p:txBody>
          <a:bodyPr wrap="square">
            <a:spAutoFit/>
          </a:bodyPr>
          <a:lstStyle/>
          <a:p>
            <a:pPr algn="ctr"/>
            <a:r>
              <a:rPr lang="en-US"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Which component of a computer system acts as a bridge between software applications and the computer hardware?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956455" y="3605920"/>
            <a:ext cx="1246688" cy="369332"/>
          </a:xfrm>
          <a:prstGeom prst="rect">
            <a:avLst/>
          </a:prstGeom>
          <a:noFill/>
        </p:spPr>
        <p:txBody>
          <a:bodyPr wrap="none" rtlCol="0">
            <a:spAutoFit/>
          </a:bodyPr>
          <a:lstStyle/>
          <a:p>
            <a:r>
              <a:rPr lang="en-US" dirty="0"/>
              <a:t>B. Malware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295701" y="3605920"/>
            <a:ext cx="2257477" cy="369332"/>
          </a:xfrm>
          <a:prstGeom prst="rect">
            <a:avLst/>
          </a:prstGeom>
          <a:noFill/>
        </p:spPr>
        <p:txBody>
          <a:bodyPr wrap="none" rtlCol="0">
            <a:spAutoFit/>
          </a:bodyPr>
          <a:lstStyle/>
          <a:p>
            <a:r>
              <a:rPr lang="en-US" dirty="0"/>
              <a:t>A. Operating Software</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809698" y="3605920"/>
            <a:ext cx="912429" cy="369332"/>
          </a:xfrm>
          <a:prstGeom prst="rect">
            <a:avLst/>
          </a:prstGeom>
          <a:noFill/>
        </p:spPr>
        <p:txBody>
          <a:bodyPr wrap="none" rtlCol="0">
            <a:spAutoFit/>
          </a:bodyPr>
          <a:lstStyle/>
          <a:p>
            <a:r>
              <a:rPr lang="en-US" dirty="0"/>
              <a:t>C. Linux</a:t>
            </a:r>
          </a:p>
        </p:txBody>
      </p:sp>
    </p:spTree>
    <p:extLst>
      <p:ext uri="{BB962C8B-B14F-4D97-AF65-F5344CB8AC3E}">
        <p14:creationId xmlns:p14="http://schemas.microsoft.com/office/powerpoint/2010/main" val="104464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6A76AE0-B537-4F70-92C2-650CEE46FCB7}"/>
              </a:ext>
            </a:extLst>
          </p:cNvPr>
          <p:cNvSpPr/>
          <p:nvPr/>
        </p:nvSpPr>
        <p:spPr>
          <a:xfrm>
            <a:off x="-2442739" y="4415261"/>
            <a:ext cx="4885478" cy="4885478"/>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14" name="TextBox 13">
            <a:extLst>
              <a:ext uri="{FF2B5EF4-FFF2-40B4-BE49-F238E27FC236}">
                <a16:creationId xmlns:a16="http://schemas.microsoft.com/office/drawing/2014/main" id="{69CB5472-4BDF-4245-9393-BAF6FC3067BA}"/>
              </a:ext>
            </a:extLst>
          </p:cNvPr>
          <p:cNvSpPr txBox="1"/>
          <p:nvPr/>
        </p:nvSpPr>
        <p:spPr>
          <a:xfrm rot="1395382">
            <a:off x="8964379" y="3851400"/>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CB64AF46-9B12-4025-84AB-194B54F31381}"/>
              </a:ext>
            </a:extLst>
          </p:cNvPr>
          <p:cNvSpPr txBox="1"/>
          <p:nvPr/>
        </p:nvSpPr>
        <p:spPr>
          <a:xfrm>
            <a:off x="758868" y="1069025"/>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07440303"/>
                  </p:ext>
                </p:extLst>
              </p:nvPr>
            </p:nvGraphicFramePr>
            <p:xfrm>
              <a:off x="6561738" y="783771"/>
              <a:ext cx="5770146" cy="7920836"/>
            </p:xfrm>
            <a:graphic>
              <a:graphicData uri="http://schemas.microsoft.com/office/drawing/2017/model3d">
                <am3d:model3d r:embed="rId3">
                  <am3d:spPr>
                    <a:xfrm>
                      <a:off x="0" y="0"/>
                      <a:ext cx="5770146" cy="7920836"/>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34273" ay="-730711" az="-28338"/>
                    <am3d:postTrans dx="0" dy="0" dz="0"/>
                  </am3d:trans>
                  <am3d:raster rName="Office3DRenderer" rVer="16.0.8326">
                    <am3d:blip r:embed="rId4"/>
                  </am3d:raster>
                  <am3d:objViewport viewportSz="101764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6561738" y="783771"/>
                <a:ext cx="5770146" cy="7920836"/>
              </a:xfrm>
              <a:prstGeom prst="rect">
                <a:avLst/>
              </a:prstGeom>
            </p:spPr>
          </p:pic>
        </mc:Fallback>
      </mc:AlternateContent>
      <p:sp>
        <p:nvSpPr>
          <p:cNvPr id="2" name="TextBox 1">
            <a:extLst>
              <a:ext uri="{FF2B5EF4-FFF2-40B4-BE49-F238E27FC236}">
                <a16:creationId xmlns:a16="http://schemas.microsoft.com/office/drawing/2014/main" id="{3F899F16-28D0-41F2-9305-5F3748FD2EAF}"/>
              </a:ext>
            </a:extLst>
          </p:cNvPr>
          <p:cNvSpPr txBox="1"/>
          <p:nvPr/>
        </p:nvSpPr>
        <p:spPr>
          <a:xfrm>
            <a:off x="873560" y="3346424"/>
            <a:ext cx="2786743" cy="430887"/>
          </a:xfrm>
          <a:prstGeom prst="rect">
            <a:avLst/>
          </a:prstGeom>
          <a:noFill/>
        </p:spPr>
        <p:txBody>
          <a:bodyPr wrap="square" rtlCol="0">
            <a:spAutoFit/>
          </a:bodyPr>
          <a:lstStyle/>
          <a:p>
            <a:r>
              <a:rPr lang="en-US" sz="1100" b="1" dirty="0">
                <a:solidFill>
                  <a:srgbClr val="232832"/>
                </a:solidFill>
              </a:rPr>
              <a:t>PRESENTED BY:</a:t>
            </a:r>
          </a:p>
          <a:p>
            <a:r>
              <a:rPr lang="en-US" sz="1100" dirty="0">
                <a:solidFill>
                  <a:srgbClr val="232832"/>
                </a:solidFill>
              </a:rPr>
              <a:t>I KADEK ADI ASTAWA (220030190)</a:t>
            </a:r>
          </a:p>
        </p:txBody>
      </p:sp>
      <p:sp>
        <p:nvSpPr>
          <p:cNvPr id="16" name="TextBox 15">
            <a:extLst>
              <a:ext uri="{FF2B5EF4-FFF2-40B4-BE49-F238E27FC236}">
                <a16:creationId xmlns:a16="http://schemas.microsoft.com/office/drawing/2014/main" id="{52B72375-656E-43E5-9CEA-5E1ED02C476E}"/>
              </a:ext>
            </a:extLst>
          </p:cNvPr>
          <p:cNvSpPr txBox="1"/>
          <p:nvPr/>
        </p:nvSpPr>
        <p:spPr>
          <a:xfrm>
            <a:off x="758868" y="106482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3" name="TextBox 2">
            <a:extLst>
              <a:ext uri="{FF2B5EF4-FFF2-40B4-BE49-F238E27FC236}">
                <a16:creationId xmlns:a16="http://schemas.microsoft.com/office/drawing/2014/main" id="{C5774BC6-0BBF-4F1A-B525-5A608621DE18}"/>
              </a:ext>
            </a:extLst>
          </p:cNvPr>
          <p:cNvSpPr txBox="1"/>
          <p:nvPr/>
        </p:nvSpPr>
        <p:spPr>
          <a:xfrm>
            <a:off x="-5778500" y="3441700"/>
            <a:ext cx="5507454" cy="523220"/>
          </a:xfrm>
          <a:prstGeom prst="rect">
            <a:avLst/>
          </a:prstGeom>
          <a:noFill/>
        </p:spPr>
        <p:txBody>
          <a:bodyPr wrap="square" rtlCol="0">
            <a:spAutoFit/>
          </a:bodyPr>
          <a:lstStyle/>
          <a:p>
            <a:pPr algn="just"/>
            <a:r>
              <a:rPr lang="en-US" sz="1400" dirty="0">
                <a:solidFill>
                  <a:srgbClr val="232832"/>
                </a:solidFill>
              </a:rPr>
              <a:t>Translation; Vocabulary; Telecommunications; Understanding Three Steps of the Writing Process in Business Communication</a:t>
            </a:r>
          </a:p>
        </p:txBody>
      </p:sp>
      <p:grpSp>
        <p:nvGrpSpPr>
          <p:cNvPr id="25" name="Group 24">
            <a:extLst>
              <a:ext uri="{FF2B5EF4-FFF2-40B4-BE49-F238E27FC236}">
                <a16:creationId xmlns:a16="http://schemas.microsoft.com/office/drawing/2014/main" id="{6ACCB6CC-91A1-4DDE-9A4E-76D72FFA2D7A}"/>
              </a:ext>
            </a:extLst>
          </p:cNvPr>
          <p:cNvGrpSpPr/>
          <p:nvPr/>
        </p:nvGrpSpPr>
        <p:grpSpPr>
          <a:xfrm rot="7627864">
            <a:off x="10795285" y="-10599454"/>
            <a:ext cx="10153354" cy="12613685"/>
            <a:chOff x="4420189" y="-6439404"/>
            <a:chExt cx="10153354" cy="12613685"/>
          </a:xfrm>
          <a:solidFill>
            <a:srgbClr val="F2F2F2"/>
          </a:solidFill>
        </p:grpSpPr>
        <p:sp>
          <p:nvSpPr>
            <p:cNvPr id="26" name="Oval 25">
              <a:extLst>
                <a:ext uri="{FF2B5EF4-FFF2-40B4-BE49-F238E27FC236}">
                  <a16:creationId xmlns:a16="http://schemas.microsoft.com/office/drawing/2014/main" id="{7D1FB1FA-EB59-4C29-961B-06EA62C5952E}"/>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41C4060-D932-47DA-828F-8F8D7CD4D11D}"/>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5A61EA51-5227-4B8D-B00E-760D548B0E82}"/>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C30F1548-EDE4-4F39-82C7-C0ADE36287D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553533AD-4FAB-43B9-9168-073FE2722FB6}"/>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C0537D0D-2C89-4138-83A6-062D07461505}"/>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334DAA95-207B-46FA-BA90-588C4E3E01A2}"/>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10D2EBB5-803E-4B29-943D-6285605BA480}"/>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F0A2D00-41A7-40BB-9426-E064A1EB9015}"/>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417659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CB470786-CBC0-482A-A9AD-84562C2263E3}"/>
              </a:ext>
            </a:extLst>
          </p:cNvPr>
          <p:cNvSpPr txBox="1"/>
          <p:nvPr/>
        </p:nvSpPr>
        <p:spPr>
          <a:xfrm>
            <a:off x="4159668" y="3136612"/>
            <a:ext cx="3872663" cy="584775"/>
          </a:xfrm>
          <a:prstGeom prst="rect">
            <a:avLst/>
          </a:prstGeom>
          <a:noFill/>
        </p:spPr>
        <p:txBody>
          <a:bodyPr wrap="none" rtlCol="0">
            <a:spAutoFit/>
          </a:bodyPr>
          <a:lstStyle/>
          <a:p>
            <a:r>
              <a:rPr lang="en-US" sz="3200" dirty="0">
                <a:solidFill>
                  <a:srgbClr val="FF8D37"/>
                </a:solidFill>
              </a:rPr>
              <a:t>A. Operating Software</a:t>
            </a:r>
          </a:p>
        </p:txBody>
      </p:sp>
    </p:spTree>
    <p:extLst>
      <p:ext uri="{BB962C8B-B14F-4D97-AF65-F5344CB8AC3E}">
        <p14:creationId xmlns:p14="http://schemas.microsoft.com/office/powerpoint/2010/main" val="2772909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3588291" y="-868770"/>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674789" y="-3898987"/>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1134550" y="915241"/>
            <a:ext cx="5494850" cy="1384995"/>
          </a:xfrm>
          <a:prstGeom prst="rect">
            <a:avLst/>
          </a:prstGeom>
          <a:noFill/>
        </p:spPr>
        <p:txBody>
          <a:bodyPr wrap="square" rtlCol="0">
            <a:spAutoFit/>
          </a:bodyPr>
          <a:lstStyle/>
          <a:p>
            <a:r>
              <a:rPr lang="en-US" sz="28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6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6888980"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Tree>
    <p:extLst>
      <p:ext uri="{BB962C8B-B14F-4D97-AF65-F5344CB8AC3E}">
        <p14:creationId xmlns:p14="http://schemas.microsoft.com/office/powerpoint/2010/main" val="435855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6433092" y="-476886"/>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7151709" y="1443841"/>
            <a:ext cx="4681291" cy="1200329"/>
          </a:xfrm>
          <a:prstGeom prst="rect">
            <a:avLst/>
          </a:prstGeom>
          <a:noFill/>
        </p:spPr>
        <p:txBody>
          <a:bodyPr wrap="square" rtlCol="0">
            <a:spAutoFit/>
          </a:bodyPr>
          <a:lstStyle/>
          <a:p>
            <a:pPr algn="r"/>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341305" y="3309033"/>
            <a:ext cx="5589992"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 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3798331"/>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4E9316ED-C042-461F-BAE6-F8E42963E5A2}"/>
              </a:ext>
            </a:extLst>
          </p:cNvPr>
          <p:cNvSpPr txBox="1"/>
          <p:nvPr/>
        </p:nvSpPr>
        <p:spPr>
          <a:xfrm>
            <a:off x="13458464" y="3309033"/>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33370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1800000">
            <a:off x="6433092" y="-476886"/>
            <a:ext cx="8218170" cy="821817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7151709" y="1443841"/>
            <a:ext cx="4681291" cy="1200329"/>
          </a:xfrm>
          <a:prstGeom prst="rect">
            <a:avLst/>
          </a:prstGeom>
          <a:noFill/>
        </p:spPr>
        <p:txBody>
          <a:bodyPr wrap="square" rtlCol="0">
            <a:spAutoFit/>
          </a:bodyPr>
          <a:lstStyle/>
          <a:p>
            <a:pPr algn="r"/>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628242" y="8410538"/>
            <a:ext cx="5303055"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8962607"/>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4D91E7A4-A36C-4520-A5BB-193767DFC882}"/>
              </a:ext>
            </a:extLst>
          </p:cNvPr>
          <p:cNvSpPr txBox="1"/>
          <p:nvPr/>
        </p:nvSpPr>
        <p:spPr>
          <a:xfrm>
            <a:off x="7692061" y="3196239"/>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280212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986913" y="-867230"/>
            <a:ext cx="8218170" cy="12192002"/>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665517" y="1826817"/>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8" name="TextBox 7">
            <a:extLst>
              <a:ext uri="{FF2B5EF4-FFF2-40B4-BE49-F238E27FC236}">
                <a16:creationId xmlns:a16="http://schemas.microsoft.com/office/drawing/2014/main" id="{3707A97F-A46B-4375-A133-F1D6BD38AAB3}"/>
              </a:ext>
            </a:extLst>
          </p:cNvPr>
          <p:cNvSpPr txBox="1"/>
          <p:nvPr/>
        </p:nvSpPr>
        <p:spPr>
          <a:xfrm>
            <a:off x="6628242" y="8410538"/>
            <a:ext cx="5303055" cy="646331"/>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Make a Plan of What You Are Going to Write</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12D5CA63-D1D5-43A2-B579-08D546217F1F}"/>
              </a:ext>
            </a:extLst>
          </p:cNvPr>
          <p:cNvSpPr txBox="1"/>
          <p:nvPr/>
        </p:nvSpPr>
        <p:spPr>
          <a:xfrm>
            <a:off x="6433794" y="8962607"/>
            <a:ext cx="5497503" cy="1200329"/>
          </a:xfrm>
          <a:prstGeom prst="rect">
            <a:avLst/>
          </a:prstGeom>
          <a:noFill/>
        </p:spPr>
        <p:txBody>
          <a:bodyPr wrap="square" rtlCol="0">
            <a:spAutoFit/>
          </a:bodyPr>
          <a:lstStyle/>
          <a:p>
            <a:pPr algn="r"/>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Making a plan for the content of your message is the first stage. Make the purpose or goal of writing clear first. Once a goal has been established, gather data while considering the audience’s needs.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4D91E7A4-A36C-4520-A5BB-193767DFC882}"/>
              </a:ext>
            </a:extLst>
          </p:cNvPr>
          <p:cNvSpPr txBox="1"/>
          <p:nvPr/>
        </p:nvSpPr>
        <p:spPr>
          <a:xfrm>
            <a:off x="7474220" y="8611613"/>
            <a:ext cx="3934009" cy="2646878"/>
          </a:xfrm>
          <a:prstGeom prst="rect">
            <a:avLst/>
          </a:prstGeom>
          <a:noFill/>
        </p:spPr>
        <p:txBody>
          <a:bodyPr wrap="square">
            <a:spAutoFit/>
          </a:bodyPr>
          <a:lstStyle/>
          <a:p>
            <a:r>
              <a:rPr lang="en-US" b="1" dirty="0">
                <a:solidFill>
                  <a:srgbClr val="333333"/>
                </a:solidFill>
                <a:latin typeface="Tahoma" panose="020B0604030504040204" pitchFamily="34" charset="0"/>
                <a:ea typeface="Tahoma" panose="020B0604030504040204" pitchFamily="34" charset="0"/>
                <a:cs typeface="Tahoma" panose="020B0604030504040204" pitchFamily="34" charset="0"/>
              </a:rPr>
              <a:t>T</a:t>
            </a:r>
            <a:r>
              <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he process involves:</a:t>
            </a:r>
          </a:p>
          <a:p>
            <a:endParaRPr lang="en-US" b="1"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Investigate the Situation</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Collect Data</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Select the Correct Delivery Vehicle</a:t>
            </a:r>
          </a:p>
          <a:p>
            <a:pPr marL="285750" indent="-285750">
              <a:spcAft>
                <a:spcPts val="1200"/>
              </a:spcAft>
              <a:buFont typeface="Arial" panose="020B0604020202020204" pitchFamily="34" charset="0"/>
              <a:buChar char="•"/>
            </a:pPr>
            <a:r>
              <a:rPr lang="en-US"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Put the Data in the Proper Order</a:t>
            </a:r>
          </a:p>
          <a:p>
            <a:pPr marL="285750" indent="-285750">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3549611"/>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4196738"/>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8C9B7B56-35C2-4963-BBEE-ADBC4343F4BD}"/>
              </a:ext>
            </a:extLst>
          </p:cNvPr>
          <p:cNvSpPr txBox="1"/>
          <p:nvPr/>
        </p:nvSpPr>
        <p:spPr>
          <a:xfrm>
            <a:off x="-11744197" y="3429000"/>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4A9B28E1-53C3-476A-BD13-F4FE142EE878}"/>
              </a:ext>
            </a:extLst>
          </p:cNvPr>
          <p:cNvSpPr txBox="1"/>
          <p:nvPr/>
        </p:nvSpPr>
        <p:spPr>
          <a:xfrm>
            <a:off x="-11744197" y="5146071"/>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Tree>
    <p:extLst>
      <p:ext uri="{BB962C8B-B14F-4D97-AF65-F5344CB8AC3E}">
        <p14:creationId xmlns:p14="http://schemas.microsoft.com/office/powerpoint/2010/main" val="745937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986913" y="-867230"/>
            <a:ext cx="8218170" cy="12192002"/>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665517" y="1826817"/>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7" y="3465245"/>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7" y="5182316"/>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Tree>
    <p:extLst>
      <p:ext uri="{BB962C8B-B14F-4D97-AF65-F5344CB8AC3E}">
        <p14:creationId xmlns:p14="http://schemas.microsoft.com/office/powerpoint/2010/main" val="3422127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8100000">
            <a:off x="-1889328" y="-308430"/>
            <a:ext cx="7479792" cy="747486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365654" y="1684121"/>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3162245"/>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2DBD1CE3-DBA1-41C3-A2C1-C7AFE9C07866}"/>
              </a:ext>
            </a:extLst>
          </p:cNvPr>
          <p:cNvSpPr txBox="1"/>
          <p:nvPr/>
        </p:nvSpPr>
        <p:spPr>
          <a:xfrm>
            <a:off x="-4688511" y="3132684"/>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Tree>
    <p:extLst>
      <p:ext uri="{BB962C8B-B14F-4D97-AF65-F5344CB8AC3E}">
        <p14:creationId xmlns:p14="http://schemas.microsoft.com/office/powerpoint/2010/main" val="376102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8100000">
            <a:off x="-1889328" y="-308430"/>
            <a:ext cx="7479792" cy="7474860"/>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3FBAF2B-9731-47D1-AE73-51D2DAEF7393}"/>
              </a:ext>
            </a:extLst>
          </p:cNvPr>
          <p:cNvSpPr txBox="1"/>
          <p:nvPr/>
        </p:nvSpPr>
        <p:spPr>
          <a:xfrm>
            <a:off x="365654" y="1684121"/>
            <a:ext cx="4681291" cy="1200329"/>
          </a:xfrm>
          <a:prstGeom prst="rect">
            <a:avLst/>
          </a:prstGeom>
          <a:noFill/>
        </p:spPr>
        <p:txBody>
          <a:bodyPr wrap="square" rtlCol="0">
            <a:spAutoFit/>
          </a:bodyPr>
          <a:lstStyle/>
          <a:p>
            <a:r>
              <a:rPr lang="en-US" sz="2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rPr>
              <a:t>Three Steps of the Writing Process in Business Communication</a:t>
            </a:r>
            <a:endParaRPr lang="en-US" sz="1400" b="1" dirty="0">
              <a:ln w="6350">
                <a:solidFill>
                  <a:srgbClr val="FF8D37"/>
                </a:solidFill>
              </a:ln>
              <a:solidFill>
                <a:srgbClr val="F2F2F2"/>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8491240"/>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E52F8BD6-36C0-4DE3-8BF2-C0E91A722B8D}"/>
              </a:ext>
            </a:extLst>
          </p:cNvPr>
          <p:cNvSpPr txBox="1"/>
          <p:nvPr/>
        </p:nvSpPr>
        <p:spPr>
          <a:xfrm>
            <a:off x="365654" y="3132684"/>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Tree>
    <p:extLst>
      <p:ext uri="{BB962C8B-B14F-4D97-AF65-F5344CB8AC3E}">
        <p14:creationId xmlns:p14="http://schemas.microsoft.com/office/powerpoint/2010/main" val="2489831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4"/>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5">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848101" y="-4045860"/>
            <a:ext cx="7479792" cy="14949719"/>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8491240"/>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E52F8BD6-36C0-4DE3-8BF2-C0E91A722B8D}"/>
              </a:ext>
            </a:extLst>
          </p:cNvPr>
          <p:cNvSpPr txBox="1"/>
          <p:nvPr/>
        </p:nvSpPr>
        <p:spPr>
          <a:xfrm>
            <a:off x="531775" y="8554797"/>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
        <p:nvSpPr>
          <p:cNvPr id="22" name="TextBox 21">
            <a:extLst>
              <a:ext uri="{FF2B5EF4-FFF2-40B4-BE49-F238E27FC236}">
                <a16:creationId xmlns:a16="http://schemas.microsoft.com/office/drawing/2014/main" id="{74EF40CC-2C9B-4A3F-B17F-54CCEE222A3D}"/>
              </a:ext>
            </a:extLst>
          </p:cNvPr>
          <p:cNvSpPr txBox="1"/>
          <p:nvPr/>
        </p:nvSpPr>
        <p:spPr>
          <a:xfrm>
            <a:off x="1103085" y="914400"/>
            <a:ext cx="4759636" cy="954107"/>
          </a:xfrm>
          <a:prstGeom prst="rect">
            <a:avLst/>
          </a:prstGeom>
          <a:noFill/>
        </p:spPr>
        <p:txBody>
          <a:bodyPr wrap="none" rtlCol="0">
            <a:spAutoFit/>
          </a:bodyPr>
          <a:lstStyle/>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Practice: </a:t>
            </a:r>
          </a:p>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Listening Comprehension</a:t>
            </a:r>
          </a:p>
        </p:txBody>
      </p:sp>
      <p:pic>
        <p:nvPicPr>
          <p:cNvPr id="2" name="Listening Comprehension">
            <a:hlinkClick r:id="" action="ppaction://media"/>
            <a:extLst>
              <a:ext uri="{FF2B5EF4-FFF2-40B4-BE49-F238E27FC236}">
                <a16:creationId xmlns:a16="http://schemas.microsoft.com/office/drawing/2014/main" id="{62114403-85CE-41F7-973B-B78690E7D3F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534008" y="2252411"/>
            <a:ext cx="7123984" cy="4004113"/>
          </a:xfrm>
          <a:prstGeom prst="rect">
            <a:avLst/>
          </a:prstGeom>
        </p:spPr>
      </p:pic>
    </p:spTree>
    <p:extLst>
      <p:ext uri="{BB962C8B-B14F-4D97-AF65-F5344CB8AC3E}">
        <p14:creationId xmlns:p14="http://schemas.microsoft.com/office/powerpoint/2010/main" val="39262844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grpSp>
        <p:nvGrpSpPr>
          <p:cNvPr id="7" name="Group 6">
            <a:extLst>
              <a:ext uri="{FF2B5EF4-FFF2-40B4-BE49-F238E27FC236}">
                <a16:creationId xmlns:a16="http://schemas.microsoft.com/office/drawing/2014/main" id="{9D664056-FB1E-4E50-AC37-9C3F51A271CF}"/>
              </a:ext>
            </a:extLst>
          </p:cNvPr>
          <p:cNvGrpSpPr/>
          <p:nvPr/>
        </p:nvGrpSpPr>
        <p:grpSpPr>
          <a:xfrm>
            <a:off x="0" y="0"/>
            <a:ext cx="12192001" cy="6858000"/>
            <a:chOff x="0" y="0"/>
            <a:chExt cx="12192001" cy="6858000"/>
          </a:xfrm>
        </p:grpSpPr>
        <p:pic>
          <p:nvPicPr>
            <p:cNvPr id="4" name="Picture 3">
              <a:extLst>
                <a:ext uri="{FF2B5EF4-FFF2-40B4-BE49-F238E27FC236}">
                  <a16:creationId xmlns:a16="http://schemas.microsoft.com/office/drawing/2014/main" id="{727A7725-63A1-47CA-A3D1-AADD91BB4971}"/>
                </a:ext>
              </a:extLst>
            </p:cNvPr>
            <p:cNvPicPr>
              <a:picLocks noChangeAspect="1"/>
            </p:cNvPicPr>
            <p:nvPr/>
          </p:nvPicPr>
          <p:blipFill rotWithShape="1">
            <a:blip r:embed="rId3">
              <a:extLst>
                <a:ext uri="{28A0092B-C50C-407E-A947-70E740481C1C}">
                  <a14:useLocalDpi xmlns:a14="http://schemas.microsoft.com/office/drawing/2010/main" val="0"/>
                </a:ext>
              </a:extLst>
            </a:blip>
            <a:srcRect l="1323" t="8967" r="1323" b="8967"/>
            <a:stretch/>
          </p:blipFill>
          <p:spPr>
            <a:xfrm>
              <a:off x="1" y="0"/>
              <a:ext cx="12192000" cy="6858000"/>
            </a:xfrm>
            <a:prstGeom prst="rect">
              <a:avLst/>
            </a:prstGeom>
          </p:spPr>
        </p:pic>
        <p:sp>
          <p:nvSpPr>
            <p:cNvPr id="6" name="Rectangle 5">
              <a:extLst>
                <a:ext uri="{FF2B5EF4-FFF2-40B4-BE49-F238E27FC236}">
                  <a16:creationId xmlns:a16="http://schemas.microsoft.com/office/drawing/2014/main" id="{A31EFF55-9AED-4166-BEF9-8BAB540441EF}"/>
                </a:ext>
              </a:extLst>
            </p:cNvPr>
            <p:cNvSpPr/>
            <p:nvPr/>
          </p:nvSpPr>
          <p:spPr>
            <a:xfrm>
              <a:off x="0" y="0"/>
              <a:ext cx="12192000" cy="6858000"/>
            </a:xfrm>
            <a:prstGeom prst="rect">
              <a:avLst/>
            </a:prstGeom>
            <a:solidFill>
              <a:srgbClr val="F96D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Rounded Corners 10">
            <a:extLst>
              <a:ext uri="{FF2B5EF4-FFF2-40B4-BE49-F238E27FC236}">
                <a16:creationId xmlns:a16="http://schemas.microsoft.com/office/drawing/2014/main" id="{6CC0AFEF-4C27-4FA7-A697-106264AF3400}"/>
              </a:ext>
            </a:extLst>
          </p:cNvPr>
          <p:cNvSpPr/>
          <p:nvPr/>
        </p:nvSpPr>
        <p:spPr>
          <a:xfrm rot="5400000">
            <a:off x="1848101" y="-4045860"/>
            <a:ext cx="7479792" cy="14949719"/>
          </a:xfrm>
          <a:prstGeom prst="roundRect">
            <a:avLst>
              <a:gd name="adj" fmla="val 5060"/>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AA5CCA7B-0F7E-4047-855E-068AA7A59C50}"/>
              </a:ext>
            </a:extLst>
          </p:cNvPr>
          <p:cNvSpPr/>
          <p:nvPr/>
        </p:nvSpPr>
        <p:spPr>
          <a:xfrm rot="1800000">
            <a:off x="-5929518" y="-8935682"/>
            <a:ext cx="7553326" cy="7553326"/>
          </a:xfrm>
          <a:prstGeom prst="roundRect">
            <a:avLst>
              <a:gd name="adj" fmla="val 5060"/>
            </a:avLst>
          </a:prstGeom>
          <a:gradFill flip="none" rotWithShape="1">
            <a:gsLst>
              <a:gs pos="0">
                <a:srgbClr val="FF8D37">
                  <a:tint val="66000"/>
                  <a:satMod val="160000"/>
                </a:srgbClr>
              </a:gs>
              <a:gs pos="50000">
                <a:srgbClr val="FF8D37">
                  <a:tint val="44500"/>
                  <a:satMod val="160000"/>
                  <a:alpha val="95000"/>
                </a:srgbClr>
              </a:gs>
              <a:gs pos="100000">
                <a:srgbClr val="FF8D37">
                  <a:tint val="23500"/>
                  <a:satMod val="160000"/>
                  <a:alpha val="90000"/>
                </a:srgbClr>
              </a:gs>
            </a:gsLst>
            <a:lin ang="10800000" scaled="1"/>
            <a:tileRect/>
          </a:gradFill>
          <a:ln>
            <a:noFill/>
          </a:ln>
          <a:effectLst>
            <a:outerShdw blurRad="850900" dist="76200" dir="48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8D7CE07-5468-4CA2-A9C5-F67FADE23E41}"/>
              </a:ext>
            </a:extLst>
          </p:cNvPr>
          <p:cNvSpPr txBox="1"/>
          <p:nvPr/>
        </p:nvSpPr>
        <p:spPr>
          <a:xfrm>
            <a:off x="17682459" y="1443841"/>
            <a:ext cx="4168470" cy="3970318"/>
          </a:xfrm>
          <a:prstGeom prst="rect">
            <a:avLst/>
          </a:prstGeom>
          <a:noFill/>
        </p:spPr>
        <p:txBody>
          <a:bodyPr wrap="square" rtlCol="0">
            <a:spAutoFit/>
          </a:bodyPr>
          <a:lstStyle/>
          <a:p>
            <a:pPr algn="just"/>
            <a:r>
              <a:rPr lang="en-US" b="0" i="0" dirty="0">
                <a:solidFill>
                  <a:srgbClr val="333333"/>
                </a:solidFill>
                <a:effectLst/>
                <a:latin typeface="Crimson Text"/>
              </a:rPr>
              <a:t>For many people, writing is difficult. But writing can become faster and more efficient with practice. When writing effectively for business communications, keep the reader in mind. For the audience to understand, you must be imaginative and communicate your point.</a:t>
            </a:r>
          </a:p>
          <a:p>
            <a:pPr algn="just"/>
            <a:endParaRPr lang="en-US" b="0" i="0" dirty="0">
              <a:solidFill>
                <a:srgbClr val="333333"/>
              </a:solidFill>
              <a:effectLst/>
              <a:latin typeface="Crimson Text"/>
            </a:endParaRPr>
          </a:p>
          <a:p>
            <a:pPr algn="just"/>
            <a:r>
              <a:rPr lang="en-US" b="0" i="0" dirty="0">
                <a:solidFill>
                  <a:srgbClr val="333333"/>
                </a:solidFill>
                <a:effectLst/>
                <a:latin typeface="Crimson Text"/>
              </a:rPr>
              <a:t>Do not drag out unnecessary details, and try to remain focused on your main goal. Read and explore various sources to enhance your knowledge and improve your vocabulary.</a:t>
            </a:r>
          </a:p>
          <a:p>
            <a:pPr algn="just"/>
            <a:endParaRPr lang="en-US" dirty="0"/>
          </a:p>
        </p:txBody>
      </p:sp>
      <p:sp>
        <p:nvSpPr>
          <p:cNvPr id="12" name="TextBox 11">
            <a:extLst>
              <a:ext uri="{FF2B5EF4-FFF2-40B4-BE49-F238E27FC236}">
                <a16:creationId xmlns:a16="http://schemas.microsoft.com/office/drawing/2014/main" id="{36E46234-895E-4660-B5AE-52703376B5AD}"/>
              </a:ext>
            </a:extLst>
          </p:cNvPr>
          <p:cNvSpPr txBox="1"/>
          <p:nvPr/>
        </p:nvSpPr>
        <p:spPr>
          <a:xfrm>
            <a:off x="665517" y="8461668"/>
            <a:ext cx="4081567" cy="369332"/>
          </a:xfrm>
          <a:prstGeom prst="rect">
            <a:avLst/>
          </a:prstGeom>
          <a:noFill/>
        </p:spPr>
        <p:txBody>
          <a:bodyPr wrap="none" rtlCol="0">
            <a:spAutoFit/>
          </a:bodyPr>
          <a:lstStyle/>
          <a:p>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 Get Started with Writing Phase</a:t>
            </a:r>
          </a:p>
        </p:txBody>
      </p:sp>
      <p:sp>
        <p:nvSpPr>
          <p:cNvPr id="16" name="TextBox 15">
            <a:extLst>
              <a:ext uri="{FF2B5EF4-FFF2-40B4-BE49-F238E27FC236}">
                <a16:creationId xmlns:a16="http://schemas.microsoft.com/office/drawing/2014/main" id="{6671052B-832C-4EDD-919F-00FF6C82F7F7}"/>
              </a:ext>
            </a:extLst>
          </p:cNvPr>
          <p:cNvSpPr txBox="1"/>
          <p:nvPr/>
        </p:nvSpPr>
        <p:spPr>
          <a:xfrm>
            <a:off x="665517" y="9108795"/>
            <a:ext cx="10742712" cy="1754326"/>
          </a:xfrm>
          <a:prstGeom prst="rect">
            <a:avLst/>
          </a:prstGeom>
          <a:noFill/>
        </p:spPr>
        <p:txBody>
          <a:bodyPr wrap="square">
            <a:spAutoFit/>
          </a:bodyPr>
          <a:lstStyle/>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Compose the message after careful planning. You will concentrate on the “You” mindset strategy during this phase. This approach seeks to engage the audience and effectively deliver the message.</a:t>
            </a:r>
          </a:p>
          <a:p>
            <a:pPr algn="just"/>
            <a:endPar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This technique will help you learn more about your audience’s preferences in terms of fashion, age, education, and professional issues. It’s time to write a strong, concise, and meaningful statement. It would be beneficial if you used terms that impacted the readers.</a:t>
            </a:r>
          </a:p>
        </p:txBody>
      </p:sp>
      <p:sp>
        <p:nvSpPr>
          <p:cNvPr id="17" name="TextBox 16">
            <a:extLst>
              <a:ext uri="{FF2B5EF4-FFF2-40B4-BE49-F238E27FC236}">
                <a16:creationId xmlns:a16="http://schemas.microsoft.com/office/drawing/2014/main" id="{EDCE3C73-69B6-4AB9-B576-FFAD2DA69910}"/>
              </a:ext>
            </a:extLst>
          </p:cNvPr>
          <p:cNvSpPr txBox="1"/>
          <p:nvPr/>
        </p:nvSpPr>
        <p:spPr>
          <a:xfrm>
            <a:off x="665515" y="8461668"/>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Awareness About Audience’s Requirements</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objective is to discover as much as you can about your audience. Find out about their prejudices, education, age, status, sense of style, and personal and professional issues. Convey the message in clear English with a conversational tone using the right voice.</a:t>
            </a:r>
          </a:p>
        </p:txBody>
      </p:sp>
      <p:sp>
        <p:nvSpPr>
          <p:cNvPr id="18" name="TextBox 17">
            <a:extLst>
              <a:ext uri="{FF2B5EF4-FFF2-40B4-BE49-F238E27FC236}">
                <a16:creationId xmlns:a16="http://schemas.microsoft.com/office/drawing/2014/main" id="{C13A9F4A-8D8D-4DAA-B1F2-D0C8A196435E}"/>
              </a:ext>
            </a:extLst>
          </p:cNvPr>
          <p:cNvSpPr txBox="1"/>
          <p:nvPr/>
        </p:nvSpPr>
        <p:spPr>
          <a:xfrm>
            <a:off x="665515" y="10178739"/>
            <a:ext cx="10583054" cy="1200329"/>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Write the Message</a:t>
            </a: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The final phase in the writing process is to select powerful words that result in phrases and paragraphs that make sense. If you are writing for a general audience, make sure you distinguish between abstract and concrete words in your writing and eliminate any jargon.</a:t>
            </a:r>
          </a:p>
        </p:txBody>
      </p:sp>
      <p:sp>
        <p:nvSpPr>
          <p:cNvPr id="15" name="TextBox 14">
            <a:extLst>
              <a:ext uri="{FF2B5EF4-FFF2-40B4-BE49-F238E27FC236}">
                <a16:creationId xmlns:a16="http://schemas.microsoft.com/office/drawing/2014/main" id="{A15B0842-D8CE-4746-9C14-26DFD8197066}"/>
              </a:ext>
            </a:extLst>
          </p:cNvPr>
          <p:cNvSpPr txBox="1"/>
          <p:nvPr/>
        </p:nvSpPr>
        <p:spPr>
          <a:xfrm>
            <a:off x="365654" y="8491240"/>
            <a:ext cx="4515172" cy="2308324"/>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3. Final Phase</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In this final phase, you will evaluate your message. Check whether it is effective or in presentable form. Now you need to revise and review the message. See whether the information is accurate and relevant to the target audience or not.</a:t>
            </a:r>
          </a:p>
        </p:txBody>
      </p:sp>
      <p:sp>
        <p:nvSpPr>
          <p:cNvPr id="19" name="TextBox 18">
            <a:extLst>
              <a:ext uri="{FF2B5EF4-FFF2-40B4-BE49-F238E27FC236}">
                <a16:creationId xmlns:a16="http://schemas.microsoft.com/office/drawing/2014/main" id="{E52F8BD6-36C0-4DE3-8BF2-C0E91A722B8D}"/>
              </a:ext>
            </a:extLst>
          </p:cNvPr>
          <p:cNvSpPr txBox="1"/>
          <p:nvPr/>
        </p:nvSpPr>
        <p:spPr>
          <a:xfrm>
            <a:off x="531775" y="8554797"/>
            <a:ext cx="3945089" cy="2862322"/>
          </a:xfrm>
          <a:prstGeom prst="rect">
            <a:avLst/>
          </a:prstGeom>
          <a:noFill/>
        </p:spPr>
        <p:txBody>
          <a:bodyPr wrap="square">
            <a:spAutoFit/>
          </a:bodyPr>
          <a:lstStyle/>
          <a:p>
            <a:pPr algn="just"/>
            <a:r>
              <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Proofread Your Work</a:t>
            </a:r>
          </a:p>
          <a:p>
            <a:pPr algn="just"/>
            <a:endParaRPr lang="en-US" b="1" i="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algn="just"/>
            <a:r>
              <a:rPr lang="en-US" b="0" i="0" dirty="0">
                <a:solidFill>
                  <a:srgbClr val="333333"/>
                </a:solidFill>
                <a:effectLst/>
                <a:latin typeface="Tahoma" panose="020B0604030504040204" pitchFamily="34" charset="0"/>
                <a:ea typeface="Tahoma" panose="020B0604030504040204" pitchFamily="34" charset="0"/>
                <a:cs typeface="Tahoma" panose="020B0604030504040204" pitchFamily="34" charset="0"/>
              </a:rPr>
              <a:t>Check the communication component for layout mistakes. Verify your grammar and spelling as well. Read your message numerous times, paying attention to various areas with each reading. By reading your work backward, you can check for spelling mistakes.</a:t>
            </a:r>
          </a:p>
        </p:txBody>
      </p:sp>
      <p:sp>
        <p:nvSpPr>
          <p:cNvPr id="22" name="TextBox 21">
            <a:extLst>
              <a:ext uri="{FF2B5EF4-FFF2-40B4-BE49-F238E27FC236}">
                <a16:creationId xmlns:a16="http://schemas.microsoft.com/office/drawing/2014/main" id="{74EF40CC-2C9B-4A3F-B17F-54CCEE222A3D}"/>
              </a:ext>
            </a:extLst>
          </p:cNvPr>
          <p:cNvSpPr txBox="1"/>
          <p:nvPr/>
        </p:nvSpPr>
        <p:spPr>
          <a:xfrm>
            <a:off x="4927251" y="3167390"/>
            <a:ext cx="2337499" cy="523220"/>
          </a:xfrm>
          <a:prstGeom prst="rect">
            <a:avLst/>
          </a:prstGeom>
          <a:noFill/>
        </p:spPr>
        <p:txBody>
          <a:bodyPr wrap="none" rtlCol="0">
            <a:spAutoFit/>
          </a:bodyPr>
          <a:lstStyle/>
          <a:p>
            <a:r>
              <a:rPr lang="en-US" sz="28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THANK YOU</a:t>
            </a:r>
          </a:p>
        </p:txBody>
      </p:sp>
    </p:spTree>
    <p:extLst>
      <p:ext uri="{BB962C8B-B14F-4D97-AF65-F5344CB8AC3E}">
        <p14:creationId xmlns:p14="http://schemas.microsoft.com/office/powerpoint/2010/main" val="1816621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1978321"/>
                  </p:ext>
                </p:extLst>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34" name="Group 33">
            <a:extLst>
              <a:ext uri="{FF2B5EF4-FFF2-40B4-BE49-F238E27FC236}">
                <a16:creationId xmlns:a16="http://schemas.microsoft.com/office/drawing/2014/main" id="{3FD401FB-0E82-42E6-AAB1-C2F142DB10A2}"/>
              </a:ext>
            </a:extLst>
          </p:cNvPr>
          <p:cNvGrpSpPr/>
          <p:nvPr/>
        </p:nvGrpSpPr>
        <p:grpSpPr>
          <a:xfrm rot="16200000">
            <a:off x="6169337" y="-3837227"/>
            <a:ext cx="10153354" cy="12613685"/>
            <a:chOff x="4420189" y="-6439404"/>
            <a:chExt cx="10153354" cy="12613685"/>
          </a:xfrm>
          <a:solidFill>
            <a:srgbClr val="F2F2F2"/>
          </a:solidFill>
        </p:grpSpPr>
        <p:sp>
          <p:nvSpPr>
            <p:cNvPr id="35" name="Oval 34">
              <a:extLst>
                <a:ext uri="{FF2B5EF4-FFF2-40B4-BE49-F238E27FC236}">
                  <a16:creationId xmlns:a16="http://schemas.microsoft.com/office/drawing/2014/main" id="{5C0A00BA-3429-4EE4-BE91-786810871C66}"/>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FF4318C4-F5EF-47A6-9180-65184D2CF141}"/>
                </a:ext>
              </a:extLst>
            </p:cNvPr>
            <p:cNvGrpSpPr/>
            <p:nvPr/>
          </p:nvGrpSpPr>
          <p:grpSpPr>
            <a:xfrm>
              <a:off x="4420189" y="2864694"/>
              <a:ext cx="4898077" cy="3309587"/>
              <a:chOff x="4884250" y="3292288"/>
              <a:chExt cx="4898077" cy="3309587"/>
            </a:xfrm>
            <a:grpFill/>
          </p:grpSpPr>
          <p:sp>
            <p:nvSpPr>
              <p:cNvPr id="41" name="TextBox 40">
                <a:extLst>
                  <a:ext uri="{FF2B5EF4-FFF2-40B4-BE49-F238E27FC236}">
                    <a16:creationId xmlns:a16="http://schemas.microsoft.com/office/drawing/2014/main" id="{1DBAFF71-BB57-4E0E-8843-2A36775E21D7}"/>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2" name="Oval 41">
                <a:extLst>
                  <a:ext uri="{FF2B5EF4-FFF2-40B4-BE49-F238E27FC236}">
                    <a16:creationId xmlns:a16="http://schemas.microsoft.com/office/drawing/2014/main" id="{C9633BA3-EED4-4009-8962-DF3F7A92DBF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9E283303-9A9B-4400-AEEB-224C08821F4E}"/>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7" name="Group 36">
              <a:extLst>
                <a:ext uri="{FF2B5EF4-FFF2-40B4-BE49-F238E27FC236}">
                  <a16:creationId xmlns:a16="http://schemas.microsoft.com/office/drawing/2014/main" id="{2270BC67-060E-4FF7-A66B-E833AE553B93}"/>
                </a:ext>
              </a:extLst>
            </p:cNvPr>
            <p:cNvGrpSpPr/>
            <p:nvPr/>
          </p:nvGrpSpPr>
          <p:grpSpPr>
            <a:xfrm rot="5400000">
              <a:off x="5674513" y="-5098362"/>
              <a:ext cx="4898076" cy="2215991"/>
              <a:chOff x="6230580" y="5768815"/>
              <a:chExt cx="4898076" cy="2215991"/>
            </a:xfrm>
            <a:grpFill/>
          </p:grpSpPr>
          <p:sp>
            <p:nvSpPr>
              <p:cNvPr id="38" name="TextBox 37">
                <a:extLst>
                  <a:ext uri="{FF2B5EF4-FFF2-40B4-BE49-F238E27FC236}">
                    <a16:creationId xmlns:a16="http://schemas.microsoft.com/office/drawing/2014/main" id="{88FA835D-560C-4582-BE40-F2A836B20EFE}"/>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5FDBD9E6-D178-4BB2-82E0-66186CF17A64}"/>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D58E32A-2CAE-44F1-AA11-12B0ED398440}"/>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1098245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29" name="Group 28">
            <a:extLst>
              <a:ext uri="{FF2B5EF4-FFF2-40B4-BE49-F238E27FC236}">
                <a16:creationId xmlns:a16="http://schemas.microsoft.com/office/drawing/2014/main" id="{BE032F93-493A-4D3B-B6E7-7AA4F1B4533E}"/>
              </a:ext>
            </a:extLst>
          </p:cNvPr>
          <p:cNvGrpSpPr/>
          <p:nvPr/>
        </p:nvGrpSpPr>
        <p:grpSpPr>
          <a:xfrm>
            <a:off x="4576314" y="-6733053"/>
            <a:ext cx="10153354" cy="12613685"/>
            <a:chOff x="4420189" y="-6439404"/>
            <a:chExt cx="10153354" cy="12613685"/>
          </a:xfrm>
          <a:solidFill>
            <a:srgbClr val="F2F2F2"/>
          </a:solidFill>
        </p:grpSpPr>
        <p:sp>
          <p:nvSpPr>
            <p:cNvPr id="30" name="Oval 29">
              <a:extLst>
                <a:ext uri="{FF2B5EF4-FFF2-40B4-BE49-F238E27FC236}">
                  <a16:creationId xmlns:a16="http://schemas.microsoft.com/office/drawing/2014/main" id="{30813B42-AD53-4D65-8ADF-DD3DCD8E23B2}"/>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FB0BBED-9D4B-4FFE-940B-0DF17E2E5E52}"/>
                </a:ext>
              </a:extLst>
            </p:cNvPr>
            <p:cNvGrpSpPr/>
            <p:nvPr/>
          </p:nvGrpSpPr>
          <p:grpSpPr>
            <a:xfrm>
              <a:off x="4420189" y="2864694"/>
              <a:ext cx="4898077" cy="3309587"/>
              <a:chOff x="4884250" y="3292288"/>
              <a:chExt cx="4898077" cy="3309587"/>
            </a:xfrm>
            <a:grpFill/>
          </p:grpSpPr>
          <p:sp>
            <p:nvSpPr>
              <p:cNvPr id="36" name="TextBox 35">
                <a:extLst>
                  <a:ext uri="{FF2B5EF4-FFF2-40B4-BE49-F238E27FC236}">
                    <a16:creationId xmlns:a16="http://schemas.microsoft.com/office/drawing/2014/main" id="{20220DD9-72D5-403D-81F2-AA3A8897376F}"/>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C43076B0-0B31-4E99-87CE-BE85FF40B9D7}"/>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877836F-C5D5-4414-AE63-531B1B2C479D}"/>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2" name="Group 31">
              <a:extLst>
                <a:ext uri="{FF2B5EF4-FFF2-40B4-BE49-F238E27FC236}">
                  <a16:creationId xmlns:a16="http://schemas.microsoft.com/office/drawing/2014/main" id="{49E960C7-758B-45FB-9E7D-3D162601DC84}"/>
                </a:ext>
              </a:extLst>
            </p:cNvPr>
            <p:cNvGrpSpPr/>
            <p:nvPr/>
          </p:nvGrpSpPr>
          <p:grpSpPr>
            <a:xfrm rot="5400000">
              <a:off x="5674513" y="-5098362"/>
              <a:ext cx="4898076" cy="2215991"/>
              <a:chOff x="6230580" y="5768815"/>
              <a:chExt cx="4898076" cy="2215991"/>
            </a:xfrm>
            <a:grpFill/>
          </p:grpSpPr>
          <p:sp>
            <p:nvSpPr>
              <p:cNvPr id="33" name="TextBox 32">
                <a:extLst>
                  <a:ext uri="{FF2B5EF4-FFF2-40B4-BE49-F238E27FC236}">
                    <a16:creationId xmlns:a16="http://schemas.microsoft.com/office/drawing/2014/main" id="{7C55A65E-A3C9-4F24-BE20-C66CB8130378}"/>
                  </a:ext>
                </a:extLst>
              </p:cNvPr>
              <p:cNvSpPr txBox="1"/>
              <p:nvPr/>
            </p:nvSpPr>
            <p:spPr>
              <a:xfrm>
                <a:off x="6230580" y="6230480"/>
                <a:ext cx="4572000" cy="1754326"/>
              </a:xfrm>
              <a:prstGeom prst="rect">
                <a:avLst/>
              </a:prstGeom>
              <a:no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4" name="Oval 33">
                <a:extLst>
                  <a:ext uri="{FF2B5EF4-FFF2-40B4-BE49-F238E27FC236}">
                    <a16:creationId xmlns:a16="http://schemas.microsoft.com/office/drawing/2014/main" id="{0F8B3529-55BC-4A9A-9CB9-D3F55A294C4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F0C06E6-468A-47A1-8E6A-1D18CEEB28C9}"/>
                  </a:ext>
                </a:extLst>
              </p:cNvPr>
              <p:cNvSpPr txBox="1"/>
              <p:nvPr/>
            </p:nvSpPr>
            <p:spPr>
              <a:xfrm>
                <a:off x="8627041" y="5768815"/>
                <a:ext cx="2202911" cy="461665"/>
              </a:xfrm>
              <a:prstGeom prst="rect">
                <a:avLst/>
              </a:prstGeom>
              <a:no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65987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116526141"/>
                  </p:ext>
                </p:extLst>
              </p:nvPr>
            </p:nvGraphicFramePr>
            <p:xfrm rot="1054470">
              <a:off x="-569766" y="1912608"/>
              <a:ext cx="5759343" cy="7758457"/>
            </p:xfrm>
            <a:graphic>
              <a:graphicData uri="http://schemas.microsoft.com/office/drawing/2017/model3d">
                <am3d:model3d r:embed="rId2">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3"/>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3"/>
              <a:stretch>
                <a:fillRect/>
              </a:stretch>
            </p:blipFill>
            <p:spPr>
              <a:xfrm rot="1054470">
                <a:off x="-569766" y="1912608"/>
                <a:ext cx="5759343" cy="7758457"/>
              </a:xfrm>
              <a:prstGeom prst="rect">
                <a:avLst/>
              </a:prstGeom>
            </p:spPr>
          </p:pic>
        </mc:Fallback>
      </mc:AlternateContent>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p:spPr>
        <p:txBody>
          <a:bodyPr wrap="none" rtlCol="0">
            <a:spAutoFit/>
          </a:bodyPr>
          <a:lstStyle/>
          <a:p>
            <a:r>
              <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Really an Operation System?</a:t>
            </a:r>
          </a:p>
        </p:txBody>
      </p:sp>
      <mc:AlternateContent xmlns:mc="http://schemas.openxmlformats.org/markup-compatibility/2006">
        <mc:Choice xmlns:am3d="http://schemas.microsoft.com/office/drawing/2017/model3d" Requires="am3d">
          <p:graphicFrame>
            <p:nvGraphicFramePr>
              <p:cNvPr id="24" name="3D Model 23">
                <a:extLst>
                  <a:ext uri="{FF2B5EF4-FFF2-40B4-BE49-F238E27FC236}">
                    <a16:creationId xmlns:a16="http://schemas.microsoft.com/office/drawing/2014/main" id="{D268CB6B-C763-493A-BAA0-8BF1A3BBE569}"/>
                  </a:ext>
                </a:extLst>
              </p:cNvPr>
              <p:cNvGraphicFramePr>
                <a:graphicFrameLocks noChangeAspect="1"/>
              </p:cNvGraphicFramePr>
              <p:nvPr>
                <p:extLst>
                  <p:ext uri="{D42A27DB-BD31-4B8C-83A1-F6EECF244321}">
                    <p14:modId xmlns:p14="http://schemas.microsoft.com/office/powerpoint/2010/main" val="3999864570"/>
                  </p:ext>
                </p:extLst>
              </p:nvPr>
            </p:nvGraphicFramePr>
            <p:xfrm>
              <a:off x="-4287277" y="-2167844"/>
              <a:ext cx="3051490" cy="1644572"/>
            </p:xfrm>
            <a:graphic>
              <a:graphicData uri="http://schemas.microsoft.com/office/drawing/2017/model3d">
                <am3d:model3d r:embed="rId4">
                  <am3d:spPr>
                    <a:xfrm>
                      <a:off x="0" y="0"/>
                      <a:ext cx="3051490" cy="1644572"/>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448806" ay="1810464" az="226541"/>
                    <am3d:postTrans dx="0" dy="0" dz="0"/>
                  </am3d:trans>
                  <am3d:raster rName="Office3DRenderer" rVer="16.0.8326">
                    <am3d:blip r:embed="rId5"/>
                  </am3d:raster>
                  <am3d:objViewport viewportSz="4002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a:extLst>
                  <a:ext uri="{FF2B5EF4-FFF2-40B4-BE49-F238E27FC236}">
                    <a16:creationId xmlns:a16="http://schemas.microsoft.com/office/drawing/2014/main" id="{D268CB6B-C763-493A-BAA0-8BF1A3BBE569}"/>
                  </a:ext>
                </a:extLst>
              </p:cNvPr>
              <p:cNvPicPr>
                <a:picLocks noGrp="1" noRot="1" noChangeAspect="1" noMove="1" noResize="1" noEditPoints="1" noAdjustHandles="1" noChangeArrowheads="1" noChangeShapeType="1" noCrop="1"/>
              </p:cNvPicPr>
              <p:nvPr/>
            </p:nvPicPr>
            <p:blipFill>
              <a:blip r:embed="rId5"/>
              <a:stretch>
                <a:fillRect/>
              </a:stretch>
            </p:blipFill>
            <p:spPr>
              <a:xfrm>
                <a:off x="-4287277" y="-2167844"/>
                <a:ext cx="3051490" cy="1644572"/>
              </a:xfrm>
              <a:prstGeom prst="rect">
                <a:avLst/>
              </a:prstGeom>
            </p:spPr>
          </p:pic>
        </mc:Fallback>
      </mc:AlternateContent>
      <p:grpSp>
        <p:nvGrpSpPr>
          <p:cNvPr id="31" name="Group 30">
            <a:extLst>
              <a:ext uri="{FF2B5EF4-FFF2-40B4-BE49-F238E27FC236}">
                <a16:creationId xmlns:a16="http://schemas.microsoft.com/office/drawing/2014/main" id="{CE3FD964-6999-40A3-846E-8ECE1F002623}"/>
              </a:ext>
            </a:extLst>
          </p:cNvPr>
          <p:cNvGrpSpPr/>
          <p:nvPr/>
        </p:nvGrpSpPr>
        <p:grpSpPr>
          <a:xfrm rot="5400000">
            <a:off x="7745233" y="-8404815"/>
            <a:ext cx="10153354" cy="12613685"/>
            <a:chOff x="4420189" y="-6439404"/>
            <a:chExt cx="10153354" cy="12613685"/>
          </a:xfrm>
          <a:solidFill>
            <a:srgbClr val="F2F2F2"/>
          </a:solidFill>
        </p:grpSpPr>
        <p:sp>
          <p:nvSpPr>
            <p:cNvPr id="32" name="Oval 31">
              <a:extLst>
                <a:ext uri="{FF2B5EF4-FFF2-40B4-BE49-F238E27FC236}">
                  <a16:creationId xmlns:a16="http://schemas.microsoft.com/office/drawing/2014/main" id="{5716EFD6-72DD-43AD-BBAF-9206C5B4D26D}"/>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92D6519C-E4E4-445F-B634-CEC1C565BDFE}"/>
                </a:ext>
              </a:extLst>
            </p:cNvPr>
            <p:cNvGrpSpPr/>
            <p:nvPr/>
          </p:nvGrpSpPr>
          <p:grpSpPr>
            <a:xfrm>
              <a:off x="4420189" y="2864694"/>
              <a:ext cx="4898077" cy="3309587"/>
              <a:chOff x="4884250" y="3292288"/>
              <a:chExt cx="4898077" cy="3309587"/>
            </a:xfrm>
            <a:grpFill/>
          </p:grpSpPr>
          <p:sp>
            <p:nvSpPr>
              <p:cNvPr id="38" name="TextBox 37">
                <a:extLst>
                  <a:ext uri="{FF2B5EF4-FFF2-40B4-BE49-F238E27FC236}">
                    <a16:creationId xmlns:a16="http://schemas.microsoft.com/office/drawing/2014/main" id="{CD0CE493-6236-4C42-8EB2-E626454B65A5}"/>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0B2AD83A-6474-420A-984C-F8A7B234265B}"/>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59BBAA2B-56C9-4279-B200-0ACE4A2B734B}"/>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4" name="Group 33">
              <a:extLst>
                <a:ext uri="{FF2B5EF4-FFF2-40B4-BE49-F238E27FC236}">
                  <a16:creationId xmlns:a16="http://schemas.microsoft.com/office/drawing/2014/main" id="{B815D3DA-D391-41C7-9C33-B0BC58FAB31F}"/>
                </a:ext>
              </a:extLst>
            </p:cNvPr>
            <p:cNvGrpSpPr/>
            <p:nvPr/>
          </p:nvGrpSpPr>
          <p:grpSpPr>
            <a:xfrm rot="5400000">
              <a:off x="5674513" y="-5098362"/>
              <a:ext cx="4898076" cy="2215991"/>
              <a:chOff x="6230580" y="5768815"/>
              <a:chExt cx="4898076" cy="2215991"/>
            </a:xfrm>
            <a:grpFill/>
          </p:grpSpPr>
          <p:sp>
            <p:nvSpPr>
              <p:cNvPr id="35" name="TextBox 34">
                <a:extLst>
                  <a:ext uri="{FF2B5EF4-FFF2-40B4-BE49-F238E27FC236}">
                    <a16:creationId xmlns:a16="http://schemas.microsoft.com/office/drawing/2014/main" id="{93F5B5C9-1CB0-4BF4-AEB7-F7D496518860}"/>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6" name="Oval 35">
                <a:extLst>
                  <a:ext uri="{FF2B5EF4-FFF2-40B4-BE49-F238E27FC236}">
                    <a16:creationId xmlns:a16="http://schemas.microsoft.com/office/drawing/2014/main" id="{A32F0C2E-267F-414D-ABA9-E7E58690042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ADE32FF-E3EC-4618-BEAD-484F47F45BB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pic>
        <p:nvPicPr>
          <p:cNvPr id="20" name="Picture 19">
            <a:extLst>
              <a:ext uri="{FF2B5EF4-FFF2-40B4-BE49-F238E27FC236}">
                <a16:creationId xmlns:a16="http://schemas.microsoft.com/office/drawing/2014/main" id="{5A94C119-20FA-4C4B-88FC-9289C1F529E7}"/>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21" name="Picture 20">
            <a:extLst>
              <a:ext uri="{FF2B5EF4-FFF2-40B4-BE49-F238E27FC236}">
                <a16:creationId xmlns:a16="http://schemas.microsoft.com/office/drawing/2014/main" id="{F50F7FA8-AE3F-496B-ADA5-105AA553E8D2}"/>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Tree>
    <p:extLst>
      <p:ext uri="{BB962C8B-B14F-4D97-AF65-F5344CB8AC3E}">
        <p14:creationId xmlns:p14="http://schemas.microsoft.com/office/powerpoint/2010/main" val="4066667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a:ln>
            <a:noFill/>
          </a:ln>
        </p:spPr>
        <p:txBody>
          <a:bodyPr wrap="none" rtlCol="0">
            <a:spAutoFit/>
          </a:bodyPr>
          <a:lstStyle/>
          <a:p>
            <a:r>
              <a:rPr lang="en-US" sz="3200" dirty="0">
                <a:ln w="19050">
                  <a:noFill/>
                </a:ln>
                <a:solidFill>
                  <a:srgbClr val="F2F2F2"/>
                </a:solidFill>
                <a:latin typeface="Tahoma" panose="020B0604030504040204" pitchFamily="34" charset="0"/>
                <a:ea typeface="Tahoma" panose="020B0604030504040204" pitchFamily="34" charset="0"/>
                <a:cs typeface="Tahoma" panose="020B0604030504040204" pitchFamily="34" charset="0"/>
              </a:rPr>
              <a:t>Really an Operation System?</a:t>
            </a: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rot="1054470">
              <a:off x="-569766" y="1912608"/>
              <a:ext cx="5759343" cy="7758457"/>
            </p:xfrm>
            <a:graphic>
              <a:graphicData uri="http://schemas.microsoft.com/office/drawing/2017/model3d">
                <am3d:model3d r:embed="rId3">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4"/>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rot="1054470">
                <a:off x="-569766" y="1912608"/>
                <a:ext cx="5759343" cy="7758457"/>
              </a:xfrm>
              <a:prstGeom prst="rect">
                <a:avLst/>
              </a:prstGeom>
            </p:spPr>
          </p:pic>
        </mc:Fallback>
      </mc:AlternateContent>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ln>
                    <a:solidFill>
                      <a:srgbClr val="F2F2F2"/>
                    </a:solidFill>
                  </a:ln>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2F2F2"/>
                    </a:solidFill>
                  </a:ln>
                  <a:solidFill>
                    <a:srgbClr val="F2F2F2"/>
                  </a:solidFill>
                  <a:latin typeface="Tahoma" panose="020B0604030504040204" pitchFamily="34" charset="0"/>
                  <a:ea typeface="Tahoma" panose="020B0604030504040204" pitchFamily="34" charset="0"/>
                  <a:cs typeface="Tahoma" panose="020B0604030504040204" pitchFamily="34" charset="0"/>
                </a:rPr>
                <a:t>LINUX</a:t>
              </a:r>
            </a:p>
          </p:txBody>
        </p:sp>
      </p:grpSp>
      <p:grpSp>
        <p:nvGrpSpPr>
          <p:cNvPr id="25" name="Group 24">
            <a:extLst>
              <a:ext uri="{FF2B5EF4-FFF2-40B4-BE49-F238E27FC236}">
                <a16:creationId xmlns:a16="http://schemas.microsoft.com/office/drawing/2014/main" id="{381087A9-F4FC-4998-B7FC-296F1BB745F7}"/>
              </a:ext>
            </a:extLst>
          </p:cNvPr>
          <p:cNvGrpSpPr/>
          <p:nvPr/>
        </p:nvGrpSpPr>
        <p:grpSpPr>
          <a:xfrm rot="6896708">
            <a:off x="-11996438" y="-34719878"/>
            <a:ext cx="46996178" cy="58384155"/>
            <a:chOff x="4420189" y="-6439404"/>
            <a:chExt cx="10153354" cy="12613685"/>
          </a:xfrm>
          <a:solidFill>
            <a:srgbClr val="F2F2F2"/>
          </a:solidFill>
        </p:grpSpPr>
        <p:sp>
          <p:nvSpPr>
            <p:cNvPr id="26" name="Oval 25">
              <a:extLst>
                <a:ext uri="{FF2B5EF4-FFF2-40B4-BE49-F238E27FC236}">
                  <a16:creationId xmlns:a16="http://schemas.microsoft.com/office/drawing/2014/main" id="{1D306080-F94D-42EA-A240-46FDAB5980D4}"/>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E83B3C2B-DC57-4FF1-A1F9-9197065E2BC0}"/>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FADEB0B9-B780-48D8-A58D-8848908BFA66}"/>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12CB9E7E-79BF-4C69-BBAD-25F37F7BC51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9DA14BCF-95F9-4C1E-8A87-F02EA4750AB2}"/>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4FB522A2-FC84-4EA5-B8C1-22588CC01288}"/>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060BDDC3-DE6E-40F8-AD1C-249B3F372431}"/>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4D23ECD7-9BD4-4C61-9C09-101F7F997BFD}"/>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AC6F0EDE-D016-424E-A73F-8C392E64EC93}"/>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no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noFill/>
              </a:ln>
              <a:no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1BEC8F0B-1581-460A-8860-580FF7A109C0}"/>
                  </a:ext>
                </a:extLst>
              </p:cNvPr>
              <p:cNvGraphicFramePr>
                <a:graphicFrameLocks noChangeAspect="1"/>
              </p:cNvGraphicFramePr>
              <p:nvPr>
                <p:extLst>
                  <p:ext uri="{D42A27DB-BD31-4B8C-83A1-F6EECF244321}">
                    <p14:modId xmlns:p14="http://schemas.microsoft.com/office/powerpoint/2010/main" val="427883330"/>
                  </p:ext>
                </p:extLst>
              </p:nvPr>
            </p:nvGraphicFramePr>
            <p:xfrm>
              <a:off x="3620960" y="1830617"/>
              <a:ext cx="4504439" cy="2733138"/>
            </p:xfrm>
            <a:graphic>
              <a:graphicData uri="http://schemas.microsoft.com/office/drawing/2017/model3d">
                <am3d:model3d r:embed="rId5">
                  <am3d:spPr>
                    <a:xfrm>
                      <a:off x="0" y="0"/>
                      <a:ext cx="4504439" cy="2733138"/>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1486201" ay="2728596" az="1092617"/>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1BEC8F0B-1581-460A-8860-580FF7A109C0}"/>
                  </a:ext>
                </a:extLst>
              </p:cNvPr>
              <p:cNvPicPr>
                <a:picLocks noGrp="1" noRot="1" noChangeAspect="1" noMove="1" noResize="1" noEditPoints="1" noAdjustHandles="1" noChangeArrowheads="1" noChangeShapeType="1" noCrop="1"/>
              </p:cNvPicPr>
              <p:nvPr/>
            </p:nvPicPr>
            <p:blipFill>
              <a:blip r:embed="rId6"/>
              <a:stretch>
                <a:fillRect/>
              </a:stretch>
            </p:blipFill>
            <p:spPr>
              <a:xfrm>
                <a:off x="3620960" y="1830617"/>
                <a:ext cx="4504439" cy="2733138"/>
              </a:xfrm>
              <a:prstGeom prst="rect">
                <a:avLst/>
              </a:prstGeom>
            </p:spPr>
          </p:pic>
        </mc:Fallback>
      </mc:AlternateContent>
      <p:sp>
        <p:nvSpPr>
          <p:cNvPr id="24" name="TextBox 23">
            <a:extLst>
              <a:ext uri="{FF2B5EF4-FFF2-40B4-BE49-F238E27FC236}">
                <a16:creationId xmlns:a16="http://schemas.microsoft.com/office/drawing/2014/main" id="{F45BC250-F24A-4DC1-BCDC-6728D035FA06}"/>
              </a:ext>
            </a:extLst>
          </p:cNvPr>
          <p:cNvSpPr txBox="1"/>
          <p:nvPr/>
        </p:nvSpPr>
        <p:spPr>
          <a:xfrm>
            <a:off x="3886199" y="9294861"/>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23" name="Picture 22">
            <a:extLst>
              <a:ext uri="{FF2B5EF4-FFF2-40B4-BE49-F238E27FC236}">
                <a16:creationId xmlns:a16="http://schemas.microsoft.com/office/drawing/2014/main" id="{5071C38C-D8E8-4C7A-A7CD-30A03F9B05B1}"/>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35" name="Picture 34">
            <a:extLst>
              <a:ext uri="{FF2B5EF4-FFF2-40B4-BE49-F238E27FC236}">
                <a16:creationId xmlns:a16="http://schemas.microsoft.com/office/drawing/2014/main" id="{EF281DA8-4F44-4E42-BAEF-992FB665AE44}"/>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1003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EC5CEE63-07D8-40DA-B898-E758B79DDB13}"/>
                  </a:ext>
                </a:extLst>
              </p:cNvPr>
              <p:cNvGraphicFramePr>
                <a:graphicFrameLocks noChangeAspect="1"/>
              </p:cNvGraphicFramePr>
              <p:nvPr>
                <p:extLst>
                  <p:ext uri="{D42A27DB-BD31-4B8C-83A1-F6EECF244321}">
                    <p14:modId xmlns:p14="http://schemas.microsoft.com/office/powerpoint/2010/main" val="2681833392"/>
                  </p:ext>
                </p:extLst>
              </p:nvPr>
            </p:nvGraphicFramePr>
            <p:xfrm>
              <a:off x="5326863" y="2222500"/>
              <a:ext cx="1973165" cy="913580"/>
            </p:xfrm>
            <a:graphic>
              <a:graphicData uri="http://schemas.microsoft.com/office/drawing/2017/model3d">
                <am3d:model3d r:embed="rId3">
                  <am3d:spPr>
                    <a:xfrm>
                      <a:off x="0" y="0"/>
                      <a:ext cx="1973165" cy="913580"/>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4"/>
                  </am3d:raster>
                  <am3d:objViewport viewportSz="23235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EC5CEE63-07D8-40DA-B898-E758B79DDB13}"/>
                  </a:ext>
                </a:extLst>
              </p:cNvPr>
              <p:cNvPicPr>
                <a:picLocks noGrp="1" noRot="1" noChangeAspect="1" noMove="1" noResize="1" noEditPoints="1" noAdjustHandles="1" noChangeArrowheads="1" noChangeShapeType="1" noCrop="1"/>
              </p:cNvPicPr>
              <p:nvPr/>
            </p:nvPicPr>
            <p:blipFill>
              <a:blip r:embed="rId4"/>
              <a:stretch>
                <a:fillRect/>
              </a:stretch>
            </p:blipFill>
            <p:spPr>
              <a:xfrm>
                <a:off x="5326863" y="2222500"/>
                <a:ext cx="1973165" cy="913580"/>
              </a:xfrm>
              <a:prstGeom prst="rect">
                <a:avLst/>
              </a:prstGeom>
            </p:spPr>
          </p:pic>
        </mc:Fallback>
      </mc:AlternateContent>
      <p:grpSp>
        <p:nvGrpSpPr>
          <p:cNvPr id="21" name="Group 20">
            <a:extLst>
              <a:ext uri="{FF2B5EF4-FFF2-40B4-BE49-F238E27FC236}">
                <a16:creationId xmlns:a16="http://schemas.microsoft.com/office/drawing/2014/main" id="{369879A2-1BC7-48D0-A47D-B8B5CC55C8D4}"/>
              </a:ext>
            </a:extLst>
          </p:cNvPr>
          <p:cNvGrpSpPr/>
          <p:nvPr/>
        </p:nvGrpSpPr>
        <p:grpSpPr>
          <a:xfrm rot="6896708">
            <a:off x="-6143955" y="-24628382"/>
            <a:ext cx="34932715" cy="43397509"/>
            <a:chOff x="4420189" y="-6439404"/>
            <a:chExt cx="10153354" cy="12613685"/>
          </a:xfrm>
          <a:solidFill>
            <a:srgbClr val="F2F2F2"/>
          </a:solidFill>
        </p:grpSpPr>
        <p:sp>
          <p:nvSpPr>
            <p:cNvPr id="22" name="Oval 21">
              <a:extLst>
                <a:ext uri="{FF2B5EF4-FFF2-40B4-BE49-F238E27FC236}">
                  <a16:creationId xmlns:a16="http://schemas.microsoft.com/office/drawing/2014/main" id="{BB31F664-4FD0-4D70-AD3C-92932E4D3DAC}"/>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B5960305-E841-47B3-8B99-D9DDB22D3ABE}"/>
                </a:ext>
              </a:extLst>
            </p:cNvPr>
            <p:cNvGrpSpPr/>
            <p:nvPr/>
          </p:nvGrpSpPr>
          <p:grpSpPr>
            <a:xfrm>
              <a:off x="4420189" y="2864694"/>
              <a:ext cx="4898077" cy="3309587"/>
              <a:chOff x="4884250" y="3292288"/>
              <a:chExt cx="4898077" cy="3309587"/>
            </a:xfrm>
            <a:grpFill/>
          </p:grpSpPr>
          <p:sp>
            <p:nvSpPr>
              <p:cNvPr id="28" name="TextBox 27">
                <a:extLst>
                  <a:ext uri="{FF2B5EF4-FFF2-40B4-BE49-F238E27FC236}">
                    <a16:creationId xmlns:a16="http://schemas.microsoft.com/office/drawing/2014/main" id="{0C6884BB-8330-4422-871B-336939F77A53}"/>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9" name="Oval 28">
                <a:extLst>
                  <a:ext uri="{FF2B5EF4-FFF2-40B4-BE49-F238E27FC236}">
                    <a16:creationId xmlns:a16="http://schemas.microsoft.com/office/drawing/2014/main" id="{7DEE67BE-06AA-41A7-B6BF-EE8CDEDDB82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1E3632D5-09F7-45AD-9CB8-AAF6D325CE17}"/>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4" name="Group 23">
              <a:extLst>
                <a:ext uri="{FF2B5EF4-FFF2-40B4-BE49-F238E27FC236}">
                  <a16:creationId xmlns:a16="http://schemas.microsoft.com/office/drawing/2014/main" id="{889EB135-9BC5-46BE-9FB1-A26602DBF565}"/>
                </a:ext>
              </a:extLst>
            </p:cNvPr>
            <p:cNvGrpSpPr/>
            <p:nvPr/>
          </p:nvGrpSpPr>
          <p:grpSpPr>
            <a:xfrm rot="5400000">
              <a:off x="5674513" y="-5098362"/>
              <a:ext cx="4898076" cy="2215991"/>
              <a:chOff x="6230580" y="5768815"/>
              <a:chExt cx="4898076" cy="2215991"/>
            </a:xfrm>
            <a:grpFill/>
          </p:grpSpPr>
          <p:sp>
            <p:nvSpPr>
              <p:cNvPr id="25" name="TextBox 24">
                <a:extLst>
                  <a:ext uri="{FF2B5EF4-FFF2-40B4-BE49-F238E27FC236}">
                    <a16:creationId xmlns:a16="http://schemas.microsoft.com/office/drawing/2014/main" id="{3C85D561-D16D-4964-8189-94C26C559A89}"/>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6" name="Oval 25">
                <a:extLst>
                  <a:ext uri="{FF2B5EF4-FFF2-40B4-BE49-F238E27FC236}">
                    <a16:creationId xmlns:a16="http://schemas.microsoft.com/office/drawing/2014/main" id="{3E4F04F2-48D7-48B8-B52C-B626DFB2C3DE}"/>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ED70DD6-15ED-48E3-B04A-11B51693568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93C7B680-B687-4B15-A268-58D516657393}"/>
                  </a:ext>
                </a:extLst>
              </p:cNvPr>
              <p:cNvGraphicFramePr>
                <a:graphicFrameLocks noChangeAspect="1"/>
              </p:cNvGraphicFramePr>
              <p:nvPr>
                <p:extLst>
                  <p:ext uri="{D42A27DB-BD31-4B8C-83A1-F6EECF244321}">
                    <p14:modId xmlns:p14="http://schemas.microsoft.com/office/powerpoint/2010/main" val="2009279116"/>
                  </p:ext>
                </p:extLst>
              </p:nvPr>
            </p:nvGraphicFramePr>
            <p:xfrm>
              <a:off x="3739025" y="1343434"/>
              <a:ext cx="4713948" cy="2085565"/>
            </p:xfrm>
            <a:graphic>
              <a:graphicData uri="http://schemas.microsoft.com/office/drawing/2017/model3d">
                <am3d:model3d r:embed="rId5">
                  <am3d:spPr>
                    <a:xfrm>
                      <a:off x="0" y="0"/>
                      <a:ext cx="4713948" cy="2085565"/>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896833" ay="3718779" az="795651"/>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93C7B680-B687-4B15-A268-58D516657393}"/>
                  </a:ext>
                </a:extLst>
              </p:cNvPr>
              <p:cNvPicPr>
                <a:picLocks noGrp="1" noRot="1" noChangeAspect="1" noMove="1" noResize="1" noEditPoints="1" noAdjustHandles="1" noChangeArrowheads="1" noChangeShapeType="1" noCrop="1"/>
              </p:cNvPicPr>
              <p:nvPr/>
            </p:nvPicPr>
            <p:blipFill>
              <a:blip r:embed="rId6"/>
              <a:stretch>
                <a:fillRect/>
              </a:stretch>
            </p:blipFill>
            <p:spPr>
              <a:xfrm>
                <a:off x="3739025" y="1343434"/>
                <a:ext cx="4713948" cy="2085565"/>
              </a:xfrm>
              <a:prstGeom prst="rect">
                <a:avLst/>
              </a:prstGeom>
            </p:spPr>
          </p:pic>
        </mc:Fallback>
      </mc:AlternateContent>
      <p:sp>
        <p:nvSpPr>
          <p:cNvPr id="3" name="TextBox 2">
            <a:extLst>
              <a:ext uri="{FF2B5EF4-FFF2-40B4-BE49-F238E27FC236}">
                <a16:creationId xmlns:a16="http://schemas.microsoft.com/office/drawing/2014/main" id="{5FD4DCD9-FF3A-4362-804D-98CA9244639E}"/>
              </a:ext>
            </a:extLst>
          </p:cNvPr>
          <p:cNvSpPr txBox="1"/>
          <p:nvPr/>
        </p:nvSpPr>
        <p:spPr>
          <a:xfrm>
            <a:off x="3886199" y="40576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16" name="Picture 15">
            <a:extLst>
              <a:ext uri="{FF2B5EF4-FFF2-40B4-BE49-F238E27FC236}">
                <a16:creationId xmlns:a16="http://schemas.microsoft.com/office/drawing/2014/main" id="{C1C12C2D-F347-42A7-9F1D-2881F18B5A72}"/>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17" name="Picture 16">
            <a:extLst>
              <a:ext uri="{FF2B5EF4-FFF2-40B4-BE49-F238E27FC236}">
                <a16:creationId xmlns:a16="http://schemas.microsoft.com/office/drawing/2014/main" id="{111CBA35-B7EA-4CE0-B90C-B0B4C8D6220D}"/>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56290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5099C-CD54-438E-8780-B567491F02C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9" name="Picture 8">
            <a:extLst>
              <a:ext uri="{FF2B5EF4-FFF2-40B4-BE49-F238E27FC236}">
                <a16:creationId xmlns:a16="http://schemas.microsoft.com/office/drawing/2014/main" id="{09EC6632-F229-4978-8D75-6905F2E47B65}"/>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3"/>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3811958503"/>
                  </p:ext>
                </p:extLst>
              </p:nvPr>
            </p:nvGraphicFramePr>
            <p:xfrm>
              <a:off x="895349" y="1965749"/>
              <a:ext cx="3775421" cy="1958551"/>
            </p:xfrm>
            <a:graphic>
              <a:graphicData uri="http://schemas.microsoft.com/office/drawing/2017/model3d">
                <am3d:model3d r:embed="rId4">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5"/>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5"/>
              <a:stretch>
                <a:fillRect/>
              </a:stretch>
            </p:blipFill>
            <p:spPr>
              <a:xfrm>
                <a:off x="895349"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895349"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3802158002"/>
                  </p:ext>
                </p:extLst>
              </p:nvPr>
            </p:nvGraphicFramePr>
            <p:xfrm>
              <a:off x="7752693" y="2481209"/>
              <a:ext cx="2623077" cy="1214491"/>
            </p:xfrm>
            <a:graphic>
              <a:graphicData uri="http://schemas.microsoft.com/office/drawing/2017/model3d">
                <am3d:model3d r:embed="rId6">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7"/>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7"/>
              <a:stretch>
                <a:fillRect/>
              </a:stretch>
            </p:blipFill>
            <p:spPr>
              <a:xfrm>
                <a:off x="77526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81352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cxnSp>
        <p:nvCxnSpPr>
          <p:cNvPr id="12" name="Straight Connector 11">
            <a:extLst>
              <a:ext uri="{FF2B5EF4-FFF2-40B4-BE49-F238E27FC236}">
                <a16:creationId xmlns:a16="http://schemas.microsoft.com/office/drawing/2014/main" id="{EDFC33E4-DB56-4E64-8D46-BC8130357FB9}"/>
              </a:ext>
            </a:extLst>
          </p:cNvPr>
          <p:cNvCxnSpPr>
            <a:cxnSpLocks/>
          </p:cNvCxnSpPr>
          <p:nvPr/>
        </p:nvCxnSpPr>
        <p:spPr>
          <a:xfrm>
            <a:off x="-14296706" y="4150154"/>
            <a:ext cx="13944602" cy="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3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4992</Words>
  <Application>Microsoft Office PowerPoint</Application>
  <PresentationFormat>Widescreen</PresentationFormat>
  <Paragraphs>338</Paragraphs>
  <Slides>39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Calibri Light</vt:lpstr>
      <vt:lpstr>Crimson Text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KADEK ADI ASTAWA</dc:creator>
  <cp:lastModifiedBy>I KADEK ADI ASTAWA</cp:lastModifiedBy>
  <cp:revision>11</cp:revision>
  <dcterms:created xsi:type="dcterms:W3CDTF">2024-03-24T00:49:49Z</dcterms:created>
  <dcterms:modified xsi:type="dcterms:W3CDTF">2024-03-27T00:43:14Z</dcterms:modified>
</cp:coreProperties>
</file>

<file path=docProps/thumbnail.jpeg>
</file>